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2"/>
  </p:sldMasterIdLst>
  <p:notesMasterIdLst>
    <p:notesMasterId r:id="rId33"/>
  </p:notesMasterIdLst>
  <p:handoutMasterIdLst>
    <p:handoutMasterId r:id="rId34"/>
  </p:handoutMasterIdLst>
  <p:sldIdLst>
    <p:sldId id="261" r:id="rId3"/>
    <p:sldId id="406" r:id="rId4"/>
    <p:sldId id="369" r:id="rId5"/>
    <p:sldId id="306" r:id="rId6"/>
    <p:sldId id="358" r:id="rId7"/>
    <p:sldId id="431" r:id="rId8"/>
    <p:sldId id="409" r:id="rId9"/>
    <p:sldId id="411" r:id="rId10"/>
    <p:sldId id="412" r:id="rId11"/>
    <p:sldId id="413" r:id="rId12"/>
    <p:sldId id="414" r:id="rId13"/>
    <p:sldId id="415" r:id="rId14"/>
    <p:sldId id="416" r:id="rId15"/>
    <p:sldId id="432" r:id="rId16"/>
    <p:sldId id="417" r:id="rId17"/>
    <p:sldId id="418" r:id="rId18"/>
    <p:sldId id="419" r:id="rId19"/>
    <p:sldId id="426" r:id="rId20"/>
    <p:sldId id="427" r:id="rId21"/>
    <p:sldId id="428" r:id="rId22"/>
    <p:sldId id="429" r:id="rId23"/>
    <p:sldId id="430" r:id="rId24"/>
    <p:sldId id="433" r:id="rId25"/>
    <p:sldId id="434" r:id="rId26"/>
    <p:sldId id="435" r:id="rId27"/>
    <p:sldId id="436" r:id="rId28"/>
    <p:sldId id="375" r:id="rId29"/>
    <p:sldId id="437" r:id="rId30"/>
    <p:sldId id="376" r:id="rId31"/>
    <p:sldId id="35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4"/>
    <a:srgbClr val="000000"/>
    <a:srgbClr val="EEC7B2"/>
    <a:srgbClr val="5E97EC"/>
    <a:srgbClr val="67A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6" autoAdjust="0"/>
    <p:restoredTop sz="58354" autoAdjust="0"/>
  </p:normalViewPr>
  <p:slideViewPr>
    <p:cSldViewPr snapToGrid="0">
      <p:cViewPr varScale="1">
        <p:scale>
          <a:sx n="40" d="100"/>
          <a:sy n="40" d="100"/>
        </p:scale>
        <p:origin x="792" y="6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60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45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45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394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99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64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472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23C52D5B-FF1B-4CFC-8B4D-8E38CDC653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E21092-C6FA-4568-8CD4-4B193723105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41346" name="Rectangle 2">
            <a:extLst>
              <a:ext uri="{FF2B5EF4-FFF2-40B4-BE49-F238E27FC236}">
                <a16:creationId xmlns:a16="http://schemas.microsoft.com/office/drawing/2014/main" xmlns="" id="{D595B6A9-59F0-4CA5-91FB-C51AD7E3C7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6913"/>
            <a:ext cx="6188075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1347" name="Rectangle 3">
            <a:extLst>
              <a:ext uri="{FF2B5EF4-FFF2-40B4-BE49-F238E27FC236}">
                <a16:creationId xmlns:a16="http://schemas.microsoft.com/office/drawing/2014/main" xmlns="" id="{F4CE9E79-46D2-4D60-86F2-45439C2836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0766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48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8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B8AA5E62-5634-4A6F-87F4-5B3D1E75F6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BDF166-E713-400D-9E1F-B80AFBF166FE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35202" name="Rectangle 2">
            <a:extLst>
              <a:ext uri="{FF2B5EF4-FFF2-40B4-BE49-F238E27FC236}">
                <a16:creationId xmlns:a16="http://schemas.microsoft.com/office/drawing/2014/main" xmlns="" id="{ADB38B96-64B4-4D06-9613-3E0426D3D8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6913"/>
            <a:ext cx="6188075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5203" name="Rectangle 3">
            <a:extLst>
              <a:ext uri="{FF2B5EF4-FFF2-40B4-BE49-F238E27FC236}">
                <a16:creationId xmlns:a16="http://schemas.microsoft.com/office/drawing/2014/main" xmlns="" id="{E626460D-C766-438D-B4A9-AD4C26C60A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510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79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3FCFAE65-BE1C-4D39-B529-AF72B9401B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0381EC-A4AF-4121-92B8-B9B4F5CFDF6C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437250" name="Rectangle 2">
            <a:extLst>
              <a:ext uri="{FF2B5EF4-FFF2-40B4-BE49-F238E27FC236}">
                <a16:creationId xmlns:a16="http://schemas.microsoft.com/office/drawing/2014/main" xmlns="" id="{42154C96-B484-41FE-8522-116132387B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6913"/>
            <a:ext cx="6188075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7251" name="Rectangle 3">
            <a:extLst>
              <a:ext uri="{FF2B5EF4-FFF2-40B4-BE49-F238E27FC236}">
                <a16:creationId xmlns:a16="http://schemas.microsoft.com/office/drawing/2014/main" xmlns="" id="{55135A26-CFD2-4F89-A948-555B83C08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962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0ADA8CC4-9D83-4D32-BB47-2D741D0784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DEEABA-DA72-478D-A500-93F5AECB5FC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39298" name="Rectangle 2">
            <a:extLst>
              <a:ext uri="{FF2B5EF4-FFF2-40B4-BE49-F238E27FC236}">
                <a16:creationId xmlns:a16="http://schemas.microsoft.com/office/drawing/2014/main" xmlns="" id="{1FC2EF40-94E4-4C46-B25B-03E77BC0FD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6913"/>
            <a:ext cx="6188075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9299" name="Rectangle 3">
            <a:extLst>
              <a:ext uri="{FF2B5EF4-FFF2-40B4-BE49-F238E27FC236}">
                <a16:creationId xmlns:a16="http://schemas.microsoft.com/office/drawing/2014/main" xmlns="" id="{AB396B4D-B301-4ECB-87DA-9579B16EE3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0233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BD683D8A-42FC-4452-AC30-777C1C9A4E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A5502E-7041-4925-A977-076EF6FB6ADB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443394" name="Rectangle 2">
            <a:extLst>
              <a:ext uri="{FF2B5EF4-FFF2-40B4-BE49-F238E27FC236}">
                <a16:creationId xmlns:a16="http://schemas.microsoft.com/office/drawing/2014/main" xmlns="" id="{E9EF7EDC-B024-4131-809A-FA16C21C92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6913"/>
            <a:ext cx="6188075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3395" name="Rectangle 3">
            <a:extLst>
              <a:ext uri="{FF2B5EF4-FFF2-40B4-BE49-F238E27FC236}">
                <a16:creationId xmlns:a16="http://schemas.microsoft.com/office/drawing/2014/main" xmlns="" id="{2B951F8F-5490-4F8B-9849-61CEFED006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5455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FB262AE7-80A6-4D4D-857A-19395D160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FF3EC2-A295-4A6A-807F-B69865FF6A0B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xmlns="" id="{5941DBA4-32C3-4FE9-9BD4-16034F7604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6913"/>
            <a:ext cx="6188075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xmlns="" id="{95BC7DDE-F6B0-425A-B676-F8295E4CB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1284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50CBFF0F-C3C0-49A2-A80D-716CA95C6C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6ACE35-49F3-446E-B989-CCC8D2B6D880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94242" name="Rectangle 2">
            <a:extLst>
              <a:ext uri="{FF2B5EF4-FFF2-40B4-BE49-F238E27FC236}">
                <a16:creationId xmlns:a16="http://schemas.microsoft.com/office/drawing/2014/main" xmlns="" id="{9FA90EDB-B0EE-40D9-8573-070BC20647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6913"/>
            <a:ext cx="6188075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4243" name="Rectangle 3">
            <a:extLst>
              <a:ext uri="{FF2B5EF4-FFF2-40B4-BE49-F238E27FC236}">
                <a16:creationId xmlns:a16="http://schemas.microsoft.com/office/drawing/2014/main" xmlns="" id="{D86AC50D-0C1D-46CB-9B6A-E52C4666FC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6477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0D26BDC6-F496-4D90-9E86-DC37BF4B77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4D3475-8D1D-47CE-AC24-6463FA9A473B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96290" name="Rectangle 2">
            <a:extLst>
              <a:ext uri="{FF2B5EF4-FFF2-40B4-BE49-F238E27FC236}">
                <a16:creationId xmlns:a16="http://schemas.microsoft.com/office/drawing/2014/main" xmlns="" id="{CA7080FC-86DF-4E81-A79A-FB4ADBBF4D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6913"/>
            <a:ext cx="6188075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xmlns="" id="{22F0E6DE-5461-4CA8-B504-6A586CA32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234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08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17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xmlns="" id="{0378416A-9E87-4DF2-8893-01CE03C182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xmlns="" id="{2C788527-6C9E-49CF-BF54-D9149F948D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xmlns="" id="{672CB31F-2EFF-4B40-B3B7-13A39C95F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1pPr>
            <a:lvl2pPr marL="742950" indent="-285750" defTabSz="990600" eaLnBrk="0" hangingPunct="0"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2pPr>
            <a:lvl3pPr marL="1143000" indent="-228600" defTabSz="990600" eaLnBrk="0" hangingPunct="0"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3pPr>
            <a:lvl4pPr marL="1600200" indent="-228600" defTabSz="990600" eaLnBrk="0" hangingPunct="0"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4pPr>
            <a:lvl5pPr marL="2057400" indent="-228600" defTabSz="990600" eaLnBrk="0" hangingPunct="0"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5500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0031DE2B-9B71-42E4-9574-F5580406E5F3}" type="slidenum">
              <a:rPr lang="en-GB" altLang="en-US" sz="1300">
                <a:solidFill>
                  <a:schemeClr val="tx1"/>
                </a:solidFill>
                <a:latin typeface="Times New Roman" panose="02020603050405020304" pitchFamily="18" charset="0"/>
              </a:rPr>
              <a:pPr eaLnBrk="1" hangingPunct="1"/>
              <a:t>24</a:t>
            </a:fld>
            <a:endParaRPr lang="en-GB" altLang="en-US" sz="13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038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593E41-F2FC-4AE2-8379-312CB3C0AF4B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5300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593E41-F2FC-4AE2-8379-312CB3C0AF4B}" type="slidenum">
              <a:rPr lang="en-GB" smtClean="0"/>
              <a:pPr>
                <a:defRPr/>
              </a:pPr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97132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93E41-F2FC-4AE2-8379-312CB3C0AF4B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066446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677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93E41-F2FC-4AE2-8379-312CB3C0AF4B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40677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82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rgbClr val="FF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77030" y="6339669"/>
            <a:ext cx="965946" cy="22243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339669"/>
            <a:ext cx="6128030" cy="222436"/>
          </a:xfrm>
        </p:spPr>
        <p:txBody>
          <a:bodyPr/>
          <a:lstStyle/>
          <a:p>
            <a:r>
              <a:rPr lang="en-US"/>
              <a:t>Introduction &amp; Healthcare Demo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51450" y="6339669"/>
            <a:ext cx="601407" cy="222436"/>
          </a:xfrm>
        </p:spPr>
        <p:txBody>
          <a:bodyPr/>
          <a:lstStyle/>
          <a:p>
            <a:r>
              <a:rPr lang="en-US" dirty="0"/>
              <a:t>#</a:t>
            </a:r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&amp; Healthcare Demo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&amp; Healthcare Demo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&amp; Healthcare Demo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&amp; Healthcare Demo</a:t>
            </a:r>
            <a:endParaRPr lang="en-US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&amp; Healthcare Demo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&amp; Healthcare Demo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&amp; Healthcare Demo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4"/>
            <a:ext cx="9601200" cy="966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981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5918" y="6353273"/>
            <a:ext cx="103911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6353273"/>
            <a:ext cx="489394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Introduction &amp; Healthcare Demo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6224" y="6353273"/>
            <a:ext cx="557861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#</a:t>
            </a:r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3" name="Picture 6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629221" y="6206109"/>
            <a:ext cx="2251722" cy="42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FF000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rgbClr val="FF0000"/>
        </a:buClr>
        <a:buSzPct val="100000"/>
        <a:buFont typeface="Arial" pitchFamily="34" charset="0"/>
        <a:buChar char="•"/>
        <a:defRPr sz="280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rgbClr val="FF0000"/>
        </a:buClr>
        <a:buSzPct val="100000"/>
        <a:buFont typeface="Calibri" panose="020F0502020204030204" pitchFamily="34" charset="0"/>
        <a:buChar char="−"/>
        <a:defRPr sz="1800" kern="1200">
          <a:solidFill>
            <a:srgbClr val="FF0000"/>
          </a:solidFill>
          <a:latin typeface="Calibri" panose="020F0502020204030204" pitchFamily="34" charset="0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rgbClr val="FF0000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rgbClr val="FF0000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rgbClr val="FF0000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3.png"/><Relationship Id="rId10" Type="http://schemas.openxmlformats.org/officeDocument/2006/relationships/image" Target="../media/image11.jpg"/><Relationship Id="rId4" Type="http://schemas.openxmlformats.org/officeDocument/2006/relationships/image" Target="../media/image5.png"/><Relationship Id="rId9" Type="http://schemas.openxmlformats.org/officeDocument/2006/relationships/image" Target="../media/image10.jp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2361275"/>
            <a:ext cx="9604310" cy="2466109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3964"/>
                </a:solidFill>
              </a:rPr>
              <a:t>Semantic Data Normalization </a:t>
            </a:r>
            <a:br>
              <a:rPr lang="en-US" sz="5400" dirty="0">
                <a:solidFill>
                  <a:srgbClr val="003964"/>
                </a:solidFill>
              </a:rPr>
            </a:br>
            <a:r>
              <a:rPr lang="en-US" sz="5400" dirty="0">
                <a:solidFill>
                  <a:srgbClr val="003964"/>
                </a:solidFill>
              </a:rPr>
              <a:t>For </a:t>
            </a:r>
            <a:br>
              <a:rPr lang="en-US" sz="5400" dirty="0">
                <a:solidFill>
                  <a:srgbClr val="003964"/>
                </a:solidFill>
              </a:rPr>
            </a:br>
            <a:r>
              <a:rPr lang="en-US" sz="5400" dirty="0">
                <a:solidFill>
                  <a:srgbClr val="003964"/>
                </a:solidFill>
              </a:rPr>
              <a:t>Efficient Medical Data Analysis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663" y="1193210"/>
            <a:ext cx="4783105" cy="91271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946240-20C5-449C-97C9-10B44A8265F5}"/>
              </a:ext>
            </a:extLst>
          </p:cNvPr>
          <p:cNvSpPr txBox="1">
            <a:spLocks/>
          </p:cNvSpPr>
          <p:nvPr/>
        </p:nvSpPr>
        <p:spPr>
          <a:xfrm>
            <a:off x="1293845" y="5394960"/>
            <a:ext cx="9482390" cy="8751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76000"/>
              </a:lnSpc>
              <a:spcBef>
                <a:spcPct val="0"/>
              </a:spcBef>
              <a:buNone/>
              <a:defRPr sz="8000" b="1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5400" dirty="0">
              <a:solidFill>
                <a:srgbClr val="00396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1F401-A054-4FAA-91D8-D26221CEE337}"/>
              </a:ext>
            </a:extLst>
          </p:cNvPr>
          <p:cNvSpPr txBox="1"/>
          <p:nvPr/>
        </p:nvSpPr>
        <p:spPr>
          <a:xfrm>
            <a:off x="4846320" y="5318760"/>
            <a:ext cx="2331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002060"/>
                </a:solidFill>
              </a:rPr>
              <a:t>Todor Primov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45DF6A3-5A2F-47A1-89F8-5269F0498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053" y="597788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and Essential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399" y="1981200"/>
            <a:ext cx="10288793" cy="398144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Started in year 2000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As R&amp;D lab within Sirma – the biggest Bulgarian software company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/>
              <a:t>Got spun-off and took VC investment in 2008 </a:t>
            </a:r>
          </a:p>
          <a:p>
            <a:pPr marL="228600" lvl="1" indent="-22860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65 staff, HQ in Bulgaria, offices in London and Jersey City</a:t>
            </a:r>
          </a:p>
          <a:p>
            <a:pPr>
              <a:spcBef>
                <a:spcPts val="900"/>
              </a:spcBef>
            </a:pPr>
            <a:r>
              <a:rPr lang="en-US" dirty="0"/>
              <a:t>Over 400 person-years invested in R&amp;D 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Multiple innovation &amp; technology awards: Washington Post, BBC, FT, BAIT, etc.</a:t>
            </a:r>
          </a:p>
          <a:p>
            <a:pPr>
              <a:spcBef>
                <a:spcPts val="900"/>
              </a:spcBef>
            </a:pPr>
            <a:r>
              <a:rPr lang="en-US" sz="2800" b="1" dirty="0">
                <a:solidFill>
                  <a:schemeClr val="tx1"/>
                </a:solidFill>
              </a:rPr>
              <a:t>Member of multiple industry bodies: W3C, EDMC, ODI, LDBC, STI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C5EB3DE-F08F-4D18-81BA-3A28D7094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Technology Excellence Delivered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399" y="1961536"/>
            <a:ext cx="10388601" cy="186857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Innovative technology</a:t>
            </a:r>
            <a:r>
              <a:rPr lang="bg-BG" dirty="0"/>
              <a:t> </a:t>
            </a:r>
            <a:r>
              <a:rPr lang="en-US" dirty="0"/>
              <a:t>mix: </a:t>
            </a:r>
            <a:r>
              <a:rPr lang="en-US" b="0" dirty="0"/>
              <a:t>Graph DB engine + Text mining</a:t>
            </a:r>
          </a:p>
          <a:p>
            <a:pPr>
              <a:lnSpc>
                <a:spcPct val="100000"/>
              </a:lnSpc>
            </a:pPr>
            <a:r>
              <a:rPr lang="en-US" dirty="0"/>
              <a:t>Robust technology: </a:t>
            </a:r>
            <a:r>
              <a:rPr lang="en-US" b="0" dirty="0"/>
              <a:t>We run BBC.CO.UK/SPORT and parts of FT.COM</a:t>
            </a:r>
          </a:p>
          <a:p>
            <a:pPr>
              <a:lnSpc>
                <a:spcPct val="100000"/>
              </a:lnSpc>
            </a:pPr>
            <a:r>
              <a:rPr lang="en-US" b="0" dirty="0"/>
              <a:t>We serve many of the most knowledge intensive enterprises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5030" y="4246863"/>
            <a:ext cx="1091136" cy="609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90545" y="5354548"/>
            <a:ext cx="1787330" cy="431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7" descr="https://www.ontotext.com/sites/default/files/pictures/euromoney.jpg"/>
          <p:cNvPicPr>
            <a:picLocks noChangeAspect="1" noChangeArrowheads="1"/>
          </p:cNvPicPr>
          <p:nvPr/>
        </p:nvPicPr>
        <p:blipFill>
          <a:blip r:embed="rId5" cstate="print"/>
          <a:srcRect t="17059" b="22745"/>
          <a:stretch>
            <a:fillRect/>
          </a:stretch>
        </p:blipFill>
        <p:spPr bwMode="auto">
          <a:xfrm>
            <a:off x="4360660" y="4304057"/>
            <a:ext cx="1582095" cy="46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9" descr="https://encrypted-tbn0.gstatic.com/images?q=tbn:ANd9GcSO6viTl6lGnZ9eu1rYP0XJSVwdxvgkgxMC-yJliWfiTzAGoQkdCOlkeE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43604" y="5355621"/>
            <a:ext cx="1429948" cy="461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3" descr="https://encrypted-tbn0.gstatic.com/images?q=tbn:ANd9GcQ9IA7VvTMLk25MbVE_Feys1usi97Di3HRexBrPYx0uP-EAx_gWjSIBAY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15031" y="5352151"/>
            <a:ext cx="1438164" cy="50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1" descr="C:\Users\naso\Desktop\F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7358" y="4270311"/>
            <a:ext cx="647378" cy="78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87" y="4166915"/>
            <a:ext cx="1397755" cy="82052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038" y="5059661"/>
            <a:ext cx="949717" cy="94025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87" y="4963774"/>
            <a:ext cx="1245410" cy="124541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108" y="4156753"/>
            <a:ext cx="1414283" cy="69963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314" y="4383915"/>
            <a:ext cx="1381421" cy="41442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0" b="25517"/>
          <a:stretch/>
        </p:blipFill>
        <p:spPr>
          <a:xfrm>
            <a:off x="7990237" y="5105400"/>
            <a:ext cx="1450437" cy="8140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E6845F8-45BC-4B61-B3AA-87E9348C28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1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approach to Big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81201"/>
            <a:ext cx="7102366" cy="4262283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900"/>
              </a:spcBef>
              <a:buFont typeface="+mj-lt"/>
              <a:buAutoNum type="arabicPeriod"/>
            </a:pPr>
            <a:r>
              <a:rPr lang="en-US" dirty="0"/>
              <a:t>Integrate relevant data from many sources</a:t>
            </a:r>
          </a:p>
          <a:p>
            <a:pPr marL="893763" lvl="1" indent="-177800">
              <a:spcBef>
                <a:spcPts val="900"/>
              </a:spcBef>
            </a:pPr>
            <a:r>
              <a:rPr lang="en-US" dirty="0"/>
              <a:t>Build a Big Knowledge Graph  from proprietary databases and taxonomies</a:t>
            </a:r>
            <a:r>
              <a:rPr lang="bg-BG" dirty="0"/>
              <a:t>,</a:t>
            </a:r>
            <a:r>
              <a:rPr lang="en-US" dirty="0"/>
              <a:t> integrated with millions of facts of Linked Data</a:t>
            </a:r>
          </a:p>
          <a:p>
            <a:pPr marL="514350" indent="-514350">
              <a:spcBef>
                <a:spcPts val="900"/>
              </a:spcBef>
              <a:buFont typeface="+mj-lt"/>
              <a:buAutoNum type="arabicPeriod"/>
            </a:pPr>
            <a:r>
              <a:rPr lang="en-US" dirty="0"/>
              <a:t>Infer new facts and unveil relationships</a:t>
            </a:r>
          </a:p>
          <a:p>
            <a:pPr marL="893763" lvl="1" indent="-177800">
              <a:spcBef>
                <a:spcPts val="900"/>
              </a:spcBef>
            </a:pPr>
            <a:r>
              <a:rPr lang="en-US" dirty="0"/>
              <a:t>Performing reasoning across data from different sources</a:t>
            </a:r>
          </a:p>
          <a:p>
            <a:pPr marL="514350" indent="-514350">
              <a:spcBef>
                <a:spcPts val="900"/>
              </a:spcBef>
              <a:buFont typeface="+mj-lt"/>
              <a:buAutoNum type="arabicPeriod"/>
            </a:pPr>
            <a:r>
              <a:rPr lang="en-US" dirty="0"/>
              <a:t>Interlink text and with big data graphs</a:t>
            </a:r>
          </a:p>
          <a:p>
            <a:pPr marL="893763" lvl="1" indent="-177800">
              <a:spcBef>
                <a:spcPts val="900"/>
              </a:spcBef>
            </a:pPr>
            <a:r>
              <a:rPr lang="en-US" dirty="0"/>
              <a:t>Using text-mining to discover references to concepts </a:t>
            </a:r>
          </a:p>
          <a:p>
            <a:pPr marL="514350" indent="-514350">
              <a:spcBef>
                <a:spcPts val="900"/>
              </a:spcBef>
              <a:buFont typeface="+mj-lt"/>
              <a:buAutoNum type="arabicPeriod"/>
            </a:pPr>
            <a:r>
              <a:rPr lang="en-US" dirty="0"/>
              <a:t>Use NoSQL graph database for metadata management, querying and search</a:t>
            </a:r>
          </a:p>
          <a:p>
            <a:pPr>
              <a:spcBef>
                <a:spcPts val="900"/>
              </a:spcBef>
            </a:pPr>
            <a:endParaRPr lang="en-US" dirty="0"/>
          </a:p>
          <a:p>
            <a:endParaRPr lang="en-GB" dirty="0"/>
          </a:p>
        </p:txBody>
      </p:sp>
      <p:pic>
        <p:nvPicPr>
          <p:cNvPr id="7" name="Picture 6" descr="sem_an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976" y="2032443"/>
            <a:ext cx="3409772" cy="3745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1A9E523-1B32-4B7E-B4D1-E89110B98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60" y="15240"/>
            <a:ext cx="10510344" cy="6167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D32EF2E-6A27-4CB5-9C4A-5A7C3207D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0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C082D50-C737-427D-BF12-618228DF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607B-C9DD-4E3D-BCEA-19FB95FC6191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70018" name="Rectangle 2">
            <a:extLst>
              <a:ext uri="{FF2B5EF4-FFF2-40B4-BE49-F238E27FC236}">
                <a16:creationId xmlns:a16="http://schemas.microsoft.com/office/drawing/2014/main" xmlns="" id="{0AAF07B1-96D2-4FCB-ADC2-CA2E281095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Applications in Healthcare and Life Sciences</a:t>
            </a:r>
          </a:p>
        </p:txBody>
      </p:sp>
      <p:sp>
        <p:nvSpPr>
          <p:cNvPr id="470019" name="Rectangle 3">
            <a:extLst>
              <a:ext uri="{FF2B5EF4-FFF2-40B4-BE49-F238E27FC236}">
                <a16:creationId xmlns:a16="http://schemas.microsoft.com/office/drawing/2014/main" xmlns="" id="{66C22ACB-A1F8-404A-91EC-BA2C2846B1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Building a holistic view (Knowledge and Data </a:t>
            </a:r>
            <a:r>
              <a:rPr lang="en-US" altLang="en-US" i="1" dirty="0"/>
              <a:t>Integration)</a:t>
            </a:r>
          </a:p>
          <a:p>
            <a:pPr lvl="1"/>
            <a:r>
              <a:rPr lang="en-US" altLang="en-US" dirty="0"/>
              <a:t>Better Disease Understanding</a:t>
            </a:r>
          </a:p>
          <a:p>
            <a:pPr lvl="1"/>
            <a:r>
              <a:rPr lang="en-US" altLang="en-US" dirty="0"/>
              <a:t>Next Generation Therapies, New Applications</a:t>
            </a:r>
          </a:p>
          <a:p>
            <a:r>
              <a:rPr lang="en-US" altLang="en-US" dirty="0"/>
              <a:t>Patient Stratification &amp; Personalized medicine (not the same)</a:t>
            </a:r>
          </a:p>
          <a:p>
            <a:r>
              <a:rPr lang="en-US" altLang="en-US" dirty="0"/>
              <a:t>Connecting pre-clinical and clinical studies</a:t>
            </a:r>
          </a:p>
          <a:p>
            <a:pPr lvl="1"/>
            <a:r>
              <a:rPr lang="en-US" altLang="en-US" dirty="0"/>
              <a:t>Translational Medicine</a:t>
            </a:r>
          </a:p>
          <a:p>
            <a:r>
              <a:rPr lang="en-US" altLang="en-US" dirty="0"/>
              <a:t>Detection of earlier (safety) signals</a:t>
            </a:r>
          </a:p>
          <a:p>
            <a:r>
              <a:rPr lang="en-US" altLang="en-US" dirty="0"/>
              <a:t>Ensuring medical and regulatory compliance</a:t>
            </a:r>
          </a:p>
        </p:txBody>
      </p:sp>
    </p:spTree>
    <p:extLst>
      <p:ext uri="{BB962C8B-B14F-4D97-AF65-F5344CB8AC3E}">
        <p14:creationId xmlns:p14="http://schemas.microsoft.com/office/powerpoint/2010/main" val="23709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xmlns="" id="{808E9906-D04B-49AC-8374-76A4DC4990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 anchor="ctr"/>
          <a:lstStyle/>
          <a:p>
            <a:r>
              <a:rPr lang="en-US" altLang="en-US" sz="4400"/>
              <a:t>What is the Semantic Web?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D76A680-A1C3-4DB5-B801-97F71F3C3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1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8BC4C6D-BCD1-4188-B8FC-482BD7EC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A7A1-534E-4326-9001-704302D5B829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64546" name="Rectangle 2">
            <a:extLst>
              <a:ext uri="{FF2B5EF4-FFF2-40B4-BE49-F238E27FC236}">
                <a16:creationId xmlns:a16="http://schemas.microsoft.com/office/drawing/2014/main" xmlns="" id="{2427ED8A-C813-4970-904C-3CA5FD4F40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338139"/>
            <a:ext cx="7772400" cy="1038225"/>
          </a:xfrm>
        </p:spPr>
        <p:txBody>
          <a:bodyPr/>
          <a:lstStyle/>
          <a:p>
            <a:r>
              <a:rPr lang="en-US" altLang="en-US"/>
              <a:t>The Current Web</a:t>
            </a:r>
          </a:p>
        </p:txBody>
      </p:sp>
      <p:sp>
        <p:nvSpPr>
          <p:cNvPr id="364547" name="Rectangle 3">
            <a:extLst>
              <a:ext uri="{FF2B5EF4-FFF2-40B4-BE49-F238E27FC236}">
                <a16:creationId xmlns:a16="http://schemas.microsoft.com/office/drawing/2014/main" xmlns="" id="{254EA102-5E7F-4F7D-83F7-50177BB04D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4200" y="2133600"/>
            <a:ext cx="3733800" cy="381635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n-US" sz="2400">
                <a:latin typeface="Times" panose="02020603050405020304" pitchFamily="18" charset="0"/>
              </a:rPr>
              <a:t>What the computer sees: “Dumb” links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n-US" sz="2400">
                <a:latin typeface="Times" panose="02020603050405020304" pitchFamily="18" charset="0"/>
              </a:rPr>
              <a:t>No semantics - &lt;a href&gt; treated just like &lt;bold&gt;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n-US" sz="2400">
                <a:latin typeface="Times" panose="02020603050405020304" pitchFamily="18" charset="0"/>
              </a:rPr>
              <a:t>Minimal machine-processable information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364548" name="Picture 4">
            <a:extLst>
              <a:ext uri="{FF2B5EF4-FFF2-40B4-BE49-F238E27FC236}">
                <a16:creationId xmlns:a16="http://schemas.microsoft.com/office/drawing/2014/main" xmlns="" id="{2C3F1F45-49CE-4204-B4F5-DE9096F9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8"/>
          <a:stretch>
            <a:fillRect/>
          </a:stretch>
        </p:blipFill>
        <p:spPr bwMode="auto">
          <a:xfrm>
            <a:off x="1473201" y="1905000"/>
            <a:ext cx="5491163" cy="345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1910904-93E7-40E0-B958-54372F108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4102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AC440E7-2DF1-4366-87E3-C1C7EDA10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003E-0D4E-46CA-96C1-E697E77F13C0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65570" name="Rectangle 2">
            <a:extLst>
              <a:ext uri="{FF2B5EF4-FFF2-40B4-BE49-F238E27FC236}">
                <a16:creationId xmlns:a16="http://schemas.microsoft.com/office/drawing/2014/main" xmlns="" id="{D264002A-7FD9-441C-9D1A-9514FF44D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338139"/>
            <a:ext cx="7772400" cy="1038225"/>
          </a:xfrm>
        </p:spPr>
        <p:txBody>
          <a:bodyPr/>
          <a:lstStyle/>
          <a:p>
            <a:r>
              <a:rPr lang="en-US" altLang="en-US"/>
              <a:t>The Semantic Web</a:t>
            </a:r>
          </a:p>
        </p:txBody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xmlns="" id="{41C56F03-05B7-470A-BC41-920BA63A9B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86600" y="2133600"/>
            <a:ext cx="3581400" cy="381635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n-US" sz="2400">
                <a:latin typeface="Times" panose="02020603050405020304" pitchFamily="18" charset="0"/>
              </a:rPr>
              <a:t>Machine-processable semantic information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n-US" sz="2400">
                <a:latin typeface="Times" panose="02020603050405020304" pitchFamily="18" charset="0"/>
              </a:rPr>
              <a:t>Semantic context published – making the data more informative to both humans and machines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altLang="en-US" sz="2400">
              <a:latin typeface="Times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365572" name="Picture 4">
            <a:extLst>
              <a:ext uri="{FF2B5EF4-FFF2-40B4-BE49-F238E27FC236}">
                <a16:creationId xmlns:a16="http://schemas.microsoft.com/office/drawing/2014/main" xmlns="" id="{FE4978A3-5207-43D0-8C26-E49EAE854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73264"/>
            <a:ext cx="5410200" cy="336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47245AA-A7E1-4304-8364-2187A4DF9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22940"/>
      </p:ext>
    </p:extLst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1E4778-938C-433B-9A25-E87E61B3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C3E8B-45E8-4294-8FF6-711BC89FD665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40322" name="Rectangle 2">
            <a:extLst>
              <a:ext uri="{FF2B5EF4-FFF2-40B4-BE49-F238E27FC236}">
                <a16:creationId xmlns:a16="http://schemas.microsoft.com/office/drawing/2014/main" xmlns="" id="{F8ECE530-BCB3-4230-9256-D342AF0FBD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Semantic Web Tooling</a:t>
            </a:r>
            <a:endParaRPr lang="en-US" altLang="en-US" dirty="0">
              <a:solidFill>
                <a:schemeClr val="accent2"/>
              </a:solidFill>
            </a:endParaRPr>
          </a:p>
        </p:txBody>
      </p:sp>
      <p:sp>
        <p:nvSpPr>
          <p:cNvPr id="440323" name="Rectangle 3">
            <a:extLst>
              <a:ext uri="{FF2B5EF4-FFF2-40B4-BE49-F238E27FC236}">
                <a16:creationId xmlns:a16="http://schemas.microsoft.com/office/drawing/2014/main" xmlns="" id="{BDA46DFE-FD3C-4310-8F3A-6C955142FE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A standard way of identifying  things</a:t>
            </a:r>
          </a:p>
          <a:p>
            <a:r>
              <a:rPr lang="en-GB" altLang="en-US"/>
              <a:t>A standard way of describing things</a:t>
            </a:r>
          </a:p>
          <a:p>
            <a:r>
              <a:rPr lang="en-GB" altLang="en-US"/>
              <a:t>A standard way of linking things</a:t>
            </a:r>
          </a:p>
          <a:p>
            <a:r>
              <a:rPr lang="en-GB" altLang="en-US"/>
              <a:t>Standard vocabularies for talking about things</a:t>
            </a:r>
            <a:endParaRPr lang="en-US" altLang="en-US"/>
          </a:p>
          <a:p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3CB35BF-5D86-405D-925C-3E3629CC9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8318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AA270F-3580-4BEC-94F1-5AC66B40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5764C-1C8D-4EF7-9161-B7C167B4E4BE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507906" name="Rectangle 2">
            <a:extLst>
              <a:ext uri="{FF2B5EF4-FFF2-40B4-BE49-F238E27FC236}">
                <a16:creationId xmlns:a16="http://schemas.microsoft.com/office/drawing/2014/main" xmlns="" id="{7D91DA6B-9EFA-42EF-9808-92861517D9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338139"/>
            <a:ext cx="7772400" cy="1038225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The Semantic Web</a:t>
            </a:r>
            <a:br>
              <a:rPr lang="en-US" altLang="en-US"/>
            </a:br>
            <a:r>
              <a:rPr lang="en-US" altLang="en-US" sz="3200"/>
              <a:t>Basic Standards for Describing Things</a:t>
            </a:r>
            <a:endParaRPr lang="en-US" altLang="en-US"/>
          </a:p>
        </p:txBody>
      </p:sp>
      <p:sp>
        <p:nvSpPr>
          <p:cNvPr id="507907" name="Rectangle 3">
            <a:extLst>
              <a:ext uri="{FF2B5EF4-FFF2-40B4-BE49-F238E27FC236}">
                <a16:creationId xmlns:a16="http://schemas.microsoft.com/office/drawing/2014/main" xmlns="" id="{C456B0B7-79E8-4440-9948-9FEA45F40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7620000" cy="3816350"/>
          </a:xfrm>
        </p:spPr>
        <p:txBody>
          <a:bodyPr/>
          <a:lstStyle/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" panose="02020603050405020304" pitchFamily="18" charset="0"/>
              </a:rPr>
              <a:t>Richer structure for basic resources (XML)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" panose="02020603050405020304" pitchFamily="18" charset="0"/>
              </a:rPr>
              <a:t>Describe Data by Semantics and Not Syntax: RDF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" panose="02020603050405020304" pitchFamily="18" charset="0"/>
              </a:rPr>
              <a:t>Define Semantics using RDFS or OWL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" panose="02020603050405020304" pitchFamily="18" charset="0"/>
              </a:rPr>
              <a:t>Reference and Relate All Resources using URIs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" panose="02020603050405020304" pitchFamily="18" charset="0"/>
              </a:rPr>
              <a:t>SPARQL is super model of SQL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" panose="02020603050405020304" pitchFamily="18" charset="0"/>
              </a:rPr>
              <a:t>Rules for higher level reasoning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altLang="en-US" sz="2400" dirty="0">
              <a:latin typeface="Times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altLang="en-US" sz="2400" dirty="0">
              <a:latin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F099383-C093-48A6-BDD0-4F2C9DC24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3165"/>
      </p:ext>
    </p:extLst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AA5DCC3B-F039-410E-A5C3-0533529F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7010" y="5760549"/>
            <a:ext cx="601407" cy="222436"/>
          </a:xfrm>
        </p:spPr>
        <p:txBody>
          <a:bodyPr/>
          <a:lstStyle/>
          <a:p>
            <a:fld id="{DFC32A8F-C54D-478D-8E2B-A33111A2DC7F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66594" name="Rectangle 2">
            <a:extLst>
              <a:ext uri="{FF2B5EF4-FFF2-40B4-BE49-F238E27FC236}">
                <a16:creationId xmlns:a16="http://schemas.microsoft.com/office/drawing/2014/main" xmlns="" id="{A138BAE2-9561-472F-B8A6-4FAEE36B0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48578"/>
            <a:ext cx="7772400" cy="690562"/>
          </a:xfrm>
        </p:spPr>
        <p:txBody>
          <a:bodyPr/>
          <a:lstStyle/>
          <a:p>
            <a:r>
              <a:rPr lang="en-US" altLang="en-US" dirty="0"/>
              <a:t>The Technologies: RDF</a:t>
            </a:r>
          </a:p>
        </p:txBody>
      </p:sp>
      <p:sp>
        <p:nvSpPr>
          <p:cNvPr id="366595" name="Rectangle 3">
            <a:extLst>
              <a:ext uri="{FF2B5EF4-FFF2-40B4-BE49-F238E27FC236}">
                <a16:creationId xmlns:a16="http://schemas.microsoft.com/office/drawing/2014/main" xmlns="" id="{6D773F96-D57D-41DD-811A-A7DC6BF5C2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62114" y="1782764"/>
            <a:ext cx="8548687" cy="446563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en-US">
                <a:latin typeface="Chalkboard" charset="0"/>
              </a:rPr>
              <a:t>Resource Description Framework (RDF)</a:t>
            </a:r>
          </a:p>
          <a:p>
            <a:pPr>
              <a:lnSpc>
                <a:spcPct val="120000"/>
              </a:lnSpc>
            </a:pPr>
            <a:r>
              <a:rPr lang="en-US" altLang="en-US">
                <a:latin typeface="Chalkboard" charset="0"/>
              </a:rPr>
              <a:t>W3C standard for making statements or hypotheses about data and concepts</a:t>
            </a:r>
          </a:p>
          <a:p>
            <a:pPr>
              <a:lnSpc>
                <a:spcPct val="120000"/>
              </a:lnSpc>
            </a:pPr>
            <a:r>
              <a:rPr lang="en-US" altLang="en-US">
                <a:latin typeface="Chalkboard" charset="0"/>
              </a:rPr>
              <a:t>Descriptive statements are expressed as triples: (Subject, Verb, Object)</a:t>
            </a:r>
          </a:p>
        </p:txBody>
      </p:sp>
      <p:sp>
        <p:nvSpPr>
          <p:cNvPr id="366596" name="Oval 4">
            <a:extLst>
              <a:ext uri="{FF2B5EF4-FFF2-40B4-BE49-F238E27FC236}">
                <a16:creationId xmlns:a16="http://schemas.microsoft.com/office/drawing/2014/main" xmlns="" id="{65BFE67F-AA44-48E1-A5DC-05714DDD2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3560" y="4678680"/>
            <a:ext cx="1219200" cy="838200"/>
          </a:xfrm>
          <a:prstGeom prst="ellipse">
            <a:avLst/>
          </a:prstGeom>
          <a:solidFill>
            <a:srgbClr val="E3A96F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dirty="0">
                <a:latin typeface="Times" panose="02020603050405020304" pitchFamily="18" charset="0"/>
              </a:rPr>
              <a:t>Subject</a:t>
            </a:r>
          </a:p>
        </p:txBody>
      </p:sp>
      <p:sp>
        <p:nvSpPr>
          <p:cNvPr id="366597" name="Oval 5">
            <a:extLst>
              <a:ext uri="{FF2B5EF4-FFF2-40B4-BE49-F238E27FC236}">
                <a16:creationId xmlns:a16="http://schemas.microsoft.com/office/drawing/2014/main" xmlns="" id="{A76C4CA0-24EB-46FC-84C1-C35799C51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3160" y="4678680"/>
            <a:ext cx="1219200" cy="838200"/>
          </a:xfrm>
          <a:prstGeom prst="ellipse">
            <a:avLst/>
          </a:prstGeom>
          <a:solidFill>
            <a:srgbClr val="A296D0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dirty="0">
                <a:latin typeface="Times" panose="02020603050405020304" pitchFamily="18" charset="0"/>
              </a:rPr>
              <a:t>Object</a:t>
            </a:r>
          </a:p>
        </p:txBody>
      </p:sp>
      <p:sp>
        <p:nvSpPr>
          <p:cNvPr id="366598" name="AutoShape 6">
            <a:extLst>
              <a:ext uri="{FF2B5EF4-FFF2-40B4-BE49-F238E27FC236}">
                <a16:creationId xmlns:a16="http://schemas.microsoft.com/office/drawing/2014/main" xmlns="" id="{12810799-12CD-4CC0-A55A-16BB703E8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6160" y="4602480"/>
            <a:ext cx="1905000" cy="914400"/>
          </a:xfrm>
          <a:prstGeom prst="rightArrow">
            <a:avLst>
              <a:gd name="adj1" fmla="val 50000"/>
              <a:gd name="adj2" fmla="val 52083"/>
            </a:avLst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dirty="0">
                <a:latin typeface="Times" panose="02020603050405020304" pitchFamily="18" charset="0"/>
              </a:rPr>
              <a:t>Property</a:t>
            </a:r>
          </a:p>
        </p:txBody>
      </p:sp>
      <p:sp>
        <p:nvSpPr>
          <p:cNvPr id="366599" name="Text Box 7">
            <a:extLst>
              <a:ext uri="{FF2B5EF4-FFF2-40B4-BE49-F238E27FC236}">
                <a16:creationId xmlns:a16="http://schemas.microsoft.com/office/drawing/2014/main" xmlns="" id="{85B86F9C-A1DD-4A34-B808-52F678604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400" y="5624095"/>
            <a:ext cx="71501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600" b="1" dirty="0"/>
              <a:t>&lt;Nitrazepam&gt;        &lt;</a:t>
            </a:r>
            <a:r>
              <a:rPr lang="en-US" altLang="en-US" sz="1600" b="1" dirty="0" err="1"/>
              <a:t>binds_to</a:t>
            </a:r>
            <a:r>
              <a:rPr lang="en-US" altLang="en-US" sz="1600" b="1" dirty="0"/>
              <a:t>&gt;          &lt;</a:t>
            </a:r>
            <a:r>
              <a:rPr lang="fr-FR" sz="1600" dirty="0"/>
              <a:t>Sodium </a:t>
            </a:r>
            <a:r>
              <a:rPr lang="fr-FR" sz="1600" dirty="0" err="1"/>
              <a:t>channel</a:t>
            </a:r>
            <a:r>
              <a:rPr lang="fr-FR" sz="1600" dirty="0"/>
              <a:t> </a:t>
            </a:r>
            <a:r>
              <a:rPr lang="fr-FR" sz="1600" dirty="0" err="1"/>
              <a:t>protein</a:t>
            </a:r>
            <a:r>
              <a:rPr lang="fr-FR" sz="1600" dirty="0"/>
              <a:t> 1 </a:t>
            </a:r>
            <a:r>
              <a:rPr lang="fr-FR" sz="1600" dirty="0" err="1"/>
              <a:t>subunit</a:t>
            </a:r>
            <a:r>
              <a:rPr lang="en-US" altLang="en-US" sz="1600" b="1" dirty="0"/>
              <a:t>&gt;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AF6DD8E-F419-491D-A086-DCBE5C262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3837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7029F2DF-41BD-42D9-918A-7CF97721A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C006-0626-4FFF-A43C-8A3915195560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34178" name="Rectangle 2">
            <a:extLst>
              <a:ext uri="{FF2B5EF4-FFF2-40B4-BE49-F238E27FC236}">
                <a16:creationId xmlns:a16="http://schemas.microsoft.com/office/drawing/2014/main" xmlns="" id="{635A430B-2D6D-43A9-8FA1-0AA0543CFE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-197186"/>
            <a:ext cx="9601200" cy="966727"/>
          </a:xfrm>
        </p:spPr>
        <p:txBody>
          <a:bodyPr/>
          <a:lstStyle/>
          <a:p>
            <a:r>
              <a:rPr lang="en-US" altLang="en-US" dirty="0"/>
              <a:t>Facts as triples</a:t>
            </a:r>
          </a:p>
        </p:txBody>
      </p:sp>
      <p:sp>
        <p:nvSpPr>
          <p:cNvPr id="434179" name="Oval 3">
            <a:extLst>
              <a:ext uri="{FF2B5EF4-FFF2-40B4-BE49-F238E27FC236}">
                <a16:creationId xmlns:a16="http://schemas.microsoft.com/office/drawing/2014/main" xmlns="" id="{2056A4A6-49D1-4EED-A484-2A0763BE1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9702" y="3511432"/>
            <a:ext cx="1299549" cy="519351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en-US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PARK1</a:t>
            </a:r>
          </a:p>
        </p:txBody>
      </p:sp>
      <p:sp>
        <p:nvSpPr>
          <p:cNvPr id="434180" name="Rectangle 4">
            <a:extLst>
              <a:ext uri="{FF2B5EF4-FFF2-40B4-BE49-F238E27FC236}">
                <a16:creationId xmlns:a16="http://schemas.microsoft.com/office/drawing/2014/main" xmlns="" id="{F77C0B41-321C-4EE5-BAAD-01812E138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3826" y="3582989"/>
            <a:ext cx="2060575" cy="376237"/>
          </a:xfrm>
          <a:prstGeom prst="rect">
            <a:avLst/>
          </a:prstGeom>
          <a:solidFill>
            <a:srgbClr val="CCFFCC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en-US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Parkinson disease</a:t>
            </a:r>
          </a:p>
        </p:txBody>
      </p:sp>
      <p:cxnSp>
        <p:nvCxnSpPr>
          <p:cNvPr id="434181" name="AutoShape 5">
            <a:extLst>
              <a:ext uri="{FF2B5EF4-FFF2-40B4-BE49-F238E27FC236}">
                <a16:creationId xmlns:a16="http://schemas.microsoft.com/office/drawing/2014/main" xmlns="" id="{09F69DD3-DFEE-4FAB-92B7-E795F5A9D24A}"/>
              </a:ext>
            </a:extLst>
          </p:cNvPr>
          <p:cNvCxnSpPr>
            <a:cxnSpLocks noChangeShapeType="1"/>
            <a:stCxn id="434179" idx="6"/>
            <a:endCxn id="434180" idx="1"/>
          </p:cNvCxnSpPr>
          <p:nvPr/>
        </p:nvCxnSpPr>
        <p:spPr bwMode="auto">
          <a:xfrm>
            <a:off x="4069251" y="3771107"/>
            <a:ext cx="3674575" cy="0"/>
          </a:xfrm>
          <a:prstGeom prst="straightConnector1">
            <a:avLst/>
          </a:prstGeom>
          <a:noFill/>
          <a:ln w="38100">
            <a:solidFill>
              <a:srgbClr val="FF0066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4182" name="Text Box 6">
            <a:extLst>
              <a:ext uri="{FF2B5EF4-FFF2-40B4-BE49-F238E27FC236}">
                <a16:creationId xmlns:a16="http://schemas.microsoft.com/office/drawing/2014/main" xmlns="" id="{532B772D-20BF-4633-A9A5-FA6D0E274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1363" y="3124201"/>
            <a:ext cx="2686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has_associated_disease</a:t>
            </a:r>
          </a:p>
        </p:txBody>
      </p:sp>
      <p:sp>
        <p:nvSpPr>
          <p:cNvPr id="434183" name="Rectangle 7">
            <a:extLst>
              <a:ext uri="{FF2B5EF4-FFF2-40B4-BE49-F238E27FC236}">
                <a16:creationId xmlns:a16="http://schemas.microsoft.com/office/drawing/2014/main" xmlns="" id="{E8FCB198-754A-4757-8042-0B080309A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5" y="41148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b="1"/>
              <a:t>subject</a:t>
            </a:r>
          </a:p>
        </p:txBody>
      </p:sp>
      <p:sp>
        <p:nvSpPr>
          <p:cNvPr id="434184" name="Rectangle 8">
            <a:extLst>
              <a:ext uri="{FF2B5EF4-FFF2-40B4-BE49-F238E27FC236}">
                <a16:creationId xmlns:a16="http://schemas.microsoft.com/office/drawing/2014/main" xmlns="" id="{EF109DD0-3A61-496F-9F30-5BE2575F2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2888" y="41148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b="1"/>
              <a:t>predicate</a:t>
            </a:r>
          </a:p>
        </p:txBody>
      </p:sp>
      <p:sp>
        <p:nvSpPr>
          <p:cNvPr id="434185" name="Rectangle 9">
            <a:extLst>
              <a:ext uri="{FF2B5EF4-FFF2-40B4-BE49-F238E27FC236}">
                <a16:creationId xmlns:a16="http://schemas.microsoft.com/office/drawing/2014/main" xmlns="" id="{E6D9E459-9C75-45F5-A0B0-61F692DF8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2613" y="41148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b="1"/>
              <a:t>object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87C037B-6548-49E7-9EB2-4329AC78A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4779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xmlns="" id="{E99CCC3C-EB5A-47D3-873A-A7931EF45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1450" y="5608149"/>
            <a:ext cx="601407" cy="222436"/>
          </a:xfrm>
        </p:spPr>
        <p:txBody>
          <a:bodyPr/>
          <a:lstStyle/>
          <a:p>
            <a:fld id="{2E45E3F3-12DC-48EA-98AA-E79C1D6A38E6}" type="slidenum">
              <a:rPr lang="en-US" altLang="en-US"/>
              <a:pPr/>
              <a:t>14</a:t>
            </a:fld>
            <a:endParaRPr lang="en-US" altLang="en-US"/>
          </a:p>
        </p:txBody>
      </p:sp>
      <p:grpSp>
        <p:nvGrpSpPr>
          <p:cNvPr id="346114" name="Group 2">
            <a:extLst>
              <a:ext uri="{FF2B5EF4-FFF2-40B4-BE49-F238E27FC236}">
                <a16:creationId xmlns:a16="http://schemas.microsoft.com/office/drawing/2014/main" xmlns="" id="{06813D87-129B-4207-9905-616A763C5110}"/>
              </a:ext>
            </a:extLst>
          </p:cNvPr>
          <p:cNvGrpSpPr>
            <a:grpSpLocks/>
          </p:cNvGrpSpPr>
          <p:nvPr/>
        </p:nvGrpSpPr>
        <p:grpSpPr bwMode="auto">
          <a:xfrm>
            <a:off x="7327900" y="1795780"/>
            <a:ext cx="1562100" cy="2006600"/>
            <a:chOff x="3656" y="1592"/>
            <a:chExt cx="984" cy="1264"/>
          </a:xfrm>
        </p:grpSpPr>
        <p:pic>
          <p:nvPicPr>
            <p:cNvPr id="346115" name="Picture 3" descr="computatioal_pic.jpg                                           00530227Macintosh HD                   BE173C58:">
              <a:extLst>
                <a:ext uri="{FF2B5EF4-FFF2-40B4-BE49-F238E27FC236}">
                  <a16:creationId xmlns:a16="http://schemas.microsoft.com/office/drawing/2014/main" xmlns="" id="{11E124BE-E358-4E61-9716-02098732FE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" t="1352" r="11143" b="2209"/>
            <a:stretch>
              <a:fillRect/>
            </a:stretch>
          </p:blipFill>
          <p:spPr bwMode="auto">
            <a:xfrm>
              <a:off x="3744" y="1968"/>
              <a:ext cx="848" cy="5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6116" name="AutoShape 4">
              <a:extLst>
                <a:ext uri="{FF2B5EF4-FFF2-40B4-BE49-F238E27FC236}">
                  <a16:creationId xmlns:a16="http://schemas.microsoft.com/office/drawing/2014/main" xmlns="" id="{67159E8E-3A71-4175-9482-2302FD3E5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" y="1592"/>
              <a:ext cx="984" cy="1264"/>
            </a:xfrm>
            <a:prstGeom prst="can">
              <a:avLst>
                <a:gd name="adj" fmla="val 32114"/>
              </a:avLst>
            </a:prstGeom>
            <a:solidFill>
              <a:srgbClr val="993300">
                <a:alpha val="60001"/>
              </a:srgbClr>
            </a:solidFill>
            <a:ln w="9525">
              <a:solidFill>
                <a:schemeClr val="tx1">
                  <a:alpha val="42999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6117" name="AutoShape 5">
            <a:extLst>
              <a:ext uri="{FF2B5EF4-FFF2-40B4-BE49-F238E27FC236}">
                <a16:creationId xmlns:a16="http://schemas.microsoft.com/office/drawing/2014/main" xmlns="" id="{E8CD3A99-C59B-453A-B464-E7121EAD2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8849" y="4027185"/>
            <a:ext cx="1155700" cy="1803400"/>
          </a:xfrm>
          <a:prstGeom prst="can">
            <a:avLst>
              <a:gd name="adj" fmla="val 39011"/>
            </a:avLst>
          </a:prstGeom>
          <a:solidFill>
            <a:schemeClr val="hlink">
              <a:alpha val="60001"/>
            </a:scheme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/>
              <a:t>Diseases</a:t>
            </a:r>
          </a:p>
        </p:txBody>
      </p:sp>
      <p:sp>
        <p:nvSpPr>
          <p:cNvPr id="346118" name="AutoShape 6">
            <a:extLst>
              <a:ext uri="{FF2B5EF4-FFF2-40B4-BE49-F238E27FC236}">
                <a16:creationId xmlns:a16="http://schemas.microsoft.com/office/drawing/2014/main" xmlns="" id="{9C67264B-ABBF-4FF9-A959-C9D1862B9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1439" y="2014107"/>
            <a:ext cx="1155700" cy="1803400"/>
          </a:xfrm>
          <a:prstGeom prst="can">
            <a:avLst>
              <a:gd name="adj" fmla="val 39011"/>
            </a:avLst>
          </a:prstGeom>
          <a:solidFill>
            <a:schemeClr val="hlink">
              <a:alpha val="60001"/>
            </a:scheme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Assays</a:t>
            </a:r>
          </a:p>
        </p:txBody>
      </p:sp>
      <p:sp>
        <p:nvSpPr>
          <p:cNvPr id="346119" name="Rectangle 7">
            <a:extLst>
              <a:ext uri="{FF2B5EF4-FFF2-40B4-BE49-F238E27FC236}">
                <a16:creationId xmlns:a16="http://schemas.microsoft.com/office/drawing/2014/main" xmlns="" id="{5ED57C1D-F792-4E95-B87D-4F8270E3AD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67640"/>
            <a:ext cx="8102600" cy="6096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Data Silos</a:t>
            </a:r>
          </a:p>
        </p:txBody>
      </p:sp>
      <p:sp>
        <p:nvSpPr>
          <p:cNvPr id="346121" name="AutoShape 9">
            <a:extLst>
              <a:ext uri="{FF2B5EF4-FFF2-40B4-BE49-F238E27FC236}">
                <a16:creationId xmlns:a16="http://schemas.microsoft.com/office/drawing/2014/main" xmlns="" id="{6068A236-16E2-4897-B840-891426038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5503" y="4069712"/>
            <a:ext cx="1447800" cy="1803400"/>
          </a:xfrm>
          <a:prstGeom prst="can">
            <a:avLst>
              <a:gd name="adj" fmla="val 31140"/>
            </a:avLst>
          </a:prstGeom>
          <a:solidFill>
            <a:srgbClr val="3366FF">
              <a:alpha val="60001"/>
            </a:srgb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/>
              <a:t>EMR</a:t>
            </a:r>
          </a:p>
          <a:p>
            <a:pPr algn="ctr"/>
            <a:r>
              <a:rPr lang="en-US" altLang="en-US" dirty="0"/>
              <a:t>EHR</a:t>
            </a:r>
          </a:p>
        </p:txBody>
      </p:sp>
      <p:sp>
        <p:nvSpPr>
          <p:cNvPr id="346122" name="AutoShape 10">
            <a:extLst>
              <a:ext uri="{FF2B5EF4-FFF2-40B4-BE49-F238E27FC236}">
                <a16:creationId xmlns:a16="http://schemas.microsoft.com/office/drawing/2014/main" xmlns="" id="{92F24A92-54F8-41A7-8721-3EB01A020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138" y="1554480"/>
            <a:ext cx="715962" cy="1117600"/>
          </a:xfrm>
          <a:prstGeom prst="can">
            <a:avLst>
              <a:gd name="adj" fmla="val 39024"/>
            </a:avLst>
          </a:prstGeom>
          <a:solidFill>
            <a:srgbClr val="FF00FF">
              <a:alpha val="60001"/>
            </a:srgb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/>
              <a:t>Targets</a:t>
            </a:r>
          </a:p>
        </p:txBody>
      </p:sp>
      <p:sp>
        <p:nvSpPr>
          <p:cNvPr id="346123" name="AutoShape 11">
            <a:extLst>
              <a:ext uri="{FF2B5EF4-FFF2-40B4-BE49-F238E27FC236}">
                <a16:creationId xmlns:a16="http://schemas.microsoft.com/office/drawing/2014/main" xmlns="" id="{2235BAD3-9E66-47D8-BC4E-FF8379C33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8969" y="482836"/>
            <a:ext cx="715963" cy="1117600"/>
          </a:xfrm>
          <a:prstGeom prst="can">
            <a:avLst>
              <a:gd name="adj" fmla="val 39024"/>
            </a:avLst>
          </a:prstGeom>
          <a:solidFill>
            <a:srgbClr val="FF00FF">
              <a:alpha val="60001"/>
            </a:srgb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dirty="0" err="1"/>
              <a:t>Tox</a:t>
            </a:r>
            <a:endParaRPr lang="en-US" altLang="en-US" sz="1600" dirty="0"/>
          </a:p>
        </p:txBody>
      </p:sp>
      <p:sp>
        <p:nvSpPr>
          <p:cNvPr id="346124" name="AutoShape 12">
            <a:extLst>
              <a:ext uri="{FF2B5EF4-FFF2-40B4-BE49-F238E27FC236}">
                <a16:creationId xmlns:a16="http://schemas.microsoft.com/office/drawing/2014/main" xmlns="" id="{BED0325D-4288-41C7-B3A8-866E7E1FD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4020" y="496334"/>
            <a:ext cx="715963" cy="1117600"/>
          </a:xfrm>
          <a:prstGeom prst="can">
            <a:avLst>
              <a:gd name="adj" fmla="val 39024"/>
            </a:avLst>
          </a:prstGeom>
          <a:solidFill>
            <a:srgbClr val="0000FF">
              <a:alpha val="60001"/>
            </a:srgb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200" dirty="0"/>
              <a:t>Patents</a:t>
            </a:r>
            <a:endParaRPr lang="en-US" altLang="en-US" dirty="0"/>
          </a:p>
        </p:txBody>
      </p:sp>
      <p:grpSp>
        <p:nvGrpSpPr>
          <p:cNvPr id="346125" name="Group 13">
            <a:extLst>
              <a:ext uri="{FF2B5EF4-FFF2-40B4-BE49-F238E27FC236}">
                <a16:creationId xmlns:a16="http://schemas.microsoft.com/office/drawing/2014/main" xmlns="" id="{E8D6D00D-4291-4AA1-91EB-E36FF5AF38C7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2697480"/>
            <a:ext cx="1676400" cy="1905000"/>
            <a:chOff x="864" y="2160"/>
            <a:chExt cx="1056" cy="1200"/>
          </a:xfrm>
        </p:grpSpPr>
        <p:pic>
          <p:nvPicPr>
            <p:cNvPr id="346126" name="Picture 14" descr="chromosome.gif                                                 00530227Macintosh HD                   BE173C58:">
              <a:extLst>
                <a:ext uri="{FF2B5EF4-FFF2-40B4-BE49-F238E27FC236}">
                  <a16:creationId xmlns:a16="http://schemas.microsoft.com/office/drawing/2014/main" xmlns="" id="{80E10437-E372-43F6-872C-CD6931BA01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7" y="2511"/>
              <a:ext cx="463" cy="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6127" name="AutoShape 15">
              <a:extLst>
                <a:ext uri="{FF2B5EF4-FFF2-40B4-BE49-F238E27FC236}">
                  <a16:creationId xmlns:a16="http://schemas.microsoft.com/office/drawing/2014/main" xmlns="" id="{6325D925-E900-4468-AA97-436CAE83F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160"/>
              <a:ext cx="1056" cy="1200"/>
            </a:xfrm>
            <a:prstGeom prst="can">
              <a:avLst>
                <a:gd name="adj" fmla="val 28409"/>
              </a:avLst>
            </a:prstGeom>
            <a:solidFill>
              <a:schemeClr val="hlink">
                <a:alpha val="60001"/>
              </a:schemeClr>
            </a:solidFill>
            <a:ln w="9525">
              <a:solidFill>
                <a:schemeClr val="tx1">
                  <a:alpha val="42999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6128" name="AutoShape 16">
            <a:extLst>
              <a:ext uri="{FF2B5EF4-FFF2-40B4-BE49-F238E27FC236}">
                <a16:creationId xmlns:a16="http://schemas.microsoft.com/office/drawing/2014/main" xmlns="" id="{9406A18C-A949-4D6C-A1E7-9295BA27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1" y="1656080"/>
            <a:ext cx="715963" cy="1117600"/>
          </a:xfrm>
          <a:prstGeom prst="can">
            <a:avLst>
              <a:gd name="adj" fmla="val 39024"/>
            </a:avLst>
          </a:prstGeom>
          <a:solidFill>
            <a:srgbClr val="339966">
              <a:alpha val="60001"/>
            </a:srgb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200"/>
              <a:t>Libraries</a:t>
            </a:r>
            <a:endParaRPr lang="en-US" altLang="en-US" sz="1400"/>
          </a:p>
        </p:txBody>
      </p:sp>
      <p:sp>
        <p:nvSpPr>
          <p:cNvPr id="346129" name="AutoShape 17">
            <a:extLst>
              <a:ext uri="{FF2B5EF4-FFF2-40B4-BE49-F238E27FC236}">
                <a16:creationId xmlns:a16="http://schemas.microsoft.com/office/drawing/2014/main" xmlns="" id="{F84EC4B3-3690-4305-9C07-5E142B60C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1" y="1325880"/>
            <a:ext cx="1019175" cy="1117600"/>
          </a:xfrm>
          <a:prstGeom prst="can">
            <a:avLst>
              <a:gd name="adj" fmla="val 27414"/>
            </a:avLst>
          </a:prstGeom>
          <a:solidFill>
            <a:srgbClr val="3366FF">
              <a:alpha val="60001"/>
            </a:srgb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/>
              <a:t>Biomarkers</a:t>
            </a:r>
            <a:endParaRPr lang="en-US" altLang="en-US" sz="1200"/>
          </a:p>
        </p:txBody>
      </p:sp>
      <p:sp>
        <p:nvSpPr>
          <p:cNvPr id="346130" name="AutoShape 18">
            <a:extLst>
              <a:ext uri="{FF2B5EF4-FFF2-40B4-BE49-F238E27FC236}">
                <a16:creationId xmlns:a16="http://schemas.microsoft.com/office/drawing/2014/main" xmlns="" id="{C01A7DED-6685-4D18-8C02-82BD77623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01" y="3915967"/>
            <a:ext cx="1155700" cy="1803400"/>
          </a:xfrm>
          <a:prstGeom prst="can">
            <a:avLst>
              <a:gd name="adj" fmla="val 39011"/>
            </a:avLst>
          </a:prstGeom>
          <a:solidFill>
            <a:srgbClr val="FF00FF">
              <a:alpha val="60001"/>
            </a:srgb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Genotypes</a:t>
            </a:r>
          </a:p>
        </p:txBody>
      </p:sp>
      <p:sp>
        <p:nvSpPr>
          <p:cNvPr id="346131" name="AutoShape 19">
            <a:extLst>
              <a:ext uri="{FF2B5EF4-FFF2-40B4-BE49-F238E27FC236}">
                <a16:creationId xmlns:a16="http://schemas.microsoft.com/office/drawing/2014/main" xmlns="" id="{35D4C44B-03A2-4B24-A2F1-9033D1A43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1450" y="4180953"/>
            <a:ext cx="990600" cy="1447800"/>
          </a:xfrm>
          <a:prstGeom prst="can">
            <a:avLst>
              <a:gd name="adj" fmla="val 36538"/>
            </a:avLst>
          </a:prstGeom>
          <a:solidFill>
            <a:srgbClr val="339966">
              <a:alpha val="60001"/>
            </a:srgb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/>
              <a:t>Clinical</a:t>
            </a:r>
          </a:p>
          <a:p>
            <a:pPr algn="ctr"/>
            <a:r>
              <a:rPr lang="en-US" altLang="en-US" dirty="0"/>
              <a:t>Trials</a:t>
            </a:r>
          </a:p>
        </p:txBody>
      </p:sp>
      <p:sp>
        <p:nvSpPr>
          <p:cNvPr id="346132" name="AutoShape 20">
            <a:extLst>
              <a:ext uri="{FF2B5EF4-FFF2-40B4-BE49-F238E27FC236}">
                <a16:creationId xmlns:a16="http://schemas.microsoft.com/office/drawing/2014/main" xmlns="" id="{70843300-E86D-4B87-AFF5-287FD198B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792480"/>
            <a:ext cx="533400" cy="736600"/>
          </a:xfrm>
          <a:prstGeom prst="can">
            <a:avLst>
              <a:gd name="adj" fmla="val 34524"/>
            </a:avLst>
          </a:prstGeom>
          <a:solidFill>
            <a:schemeClr val="hlink">
              <a:alpha val="60001"/>
            </a:schemeClr>
          </a:solidFill>
          <a:ln w="9525">
            <a:solidFill>
              <a:schemeClr val="tx1">
                <a:alpha val="42999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 dirty="0"/>
              <a:t>HCS</a:t>
            </a:r>
            <a:endParaRPr lang="en-US" altLang="en-US" dirty="0"/>
          </a:p>
        </p:txBody>
      </p:sp>
      <p:sp>
        <p:nvSpPr>
          <p:cNvPr id="346133" name="AutoShape 21">
            <a:extLst>
              <a:ext uri="{FF2B5EF4-FFF2-40B4-BE49-F238E27FC236}">
                <a16:creationId xmlns:a16="http://schemas.microsoft.com/office/drawing/2014/main" xmlns="" id="{CFDD9116-16D8-4820-9B76-D5CB095630ED}"/>
              </a:ext>
            </a:extLst>
          </p:cNvPr>
          <p:cNvSpPr>
            <a:spLocks noChangeArrowheads="1"/>
          </p:cNvSpPr>
          <p:nvPr/>
        </p:nvSpPr>
        <p:spPr bwMode="auto">
          <a:xfrm rot="-2454447">
            <a:off x="4495800" y="254508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altLang="en-US" sz="2400"/>
          </a:p>
        </p:txBody>
      </p:sp>
      <p:sp>
        <p:nvSpPr>
          <p:cNvPr id="346134" name="AutoShape 22">
            <a:extLst>
              <a:ext uri="{FF2B5EF4-FFF2-40B4-BE49-F238E27FC236}">
                <a16:creationId xmlns:a16="http://schemas.microsoft.com/office/drawing/2014/main" xmlns="" id="{BA32A86B-B6AE-4E19-B1E1-44445FC9989F}"/>
              </a:ext>
            </a:extLst>
          </p:cNvPr>
          <p:cNvSpPr>
            <a:spLocks noChangeArrowheads="1"/>
          </p:cNvSpPr>
          <p:nvPr/>
        </p:nvSpPr>
        <p:spPr bwMode="auto">
          <a:xfrm rot="2048869">
            <a:off x="3688823" y="4704079"/>
            <a:ext cx="1219200" cy="3048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altLang="en-US" sz="2400"/>
          </a:p>
        </p:txBody>
      </p:sp>
      <p:sp>
        <p:nvSpPr>
          <p:cNvPr id="346135" name="AutoShape 23">
            <a:extLst>
              <a:ext uri="{FF2B5EF4-FFF2-40B4-BE49-F238E27FC236}">
                <a16:creationId xmlns:a16="http://schemas.microsoft.com/office/drawing/2014/main" xmlns="" id="{35C33EA0-09C0-42F7-A3F7-CE04484A38B0}"/>
              </a:ext>
            </a:extLst>
          </p:cNvPr>
          <p:cNvSpPr>
            <a:spLocks noChangeArrowheads="1"/>
          </p:cNvSpPr>
          <p:nvPr/>
        </p:nvSpPr>
        <p:spPr bwMode="auto">
          <a:xfrm rot="13161779">
            <a:off x="6415088" y="2408555"/>
            <a:ext cx="990600" cy="304800"/>
          </a:xfrm>
          <a:prstGeom prst="rightArrow">
            <a:avLst>
              <a:gd name="adj1" fmla="val 50000"/>
              <a:gd name="adj2" fmla="val 81250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/>
            <a:endParaRPr lang="en-US" altLang="en-US" sz="2400"/>
          </a:p>
        </p:txBody>
      </p:sp>
      <p:sp>
        <p:nvSpPr>
          <p:cNvPr id="346136" name="AutoShape 24">
            <a:extLst>
              <a:ext uri="{FF2B5EF4-FFF2-40B4-BE49-F238E27FC236}">
                <a16:creationId xmlns:a16="http://schemas.microsoft.com/office/drawing/2014/main" xmlns="" id="{E8C2C8BE-FF67-45F8-92AF-048A4A1AE64E}"/>
              </a:ext>
            </a:extLst>
          </p:cNvPr>
          <p:cNvSpPr>
            <a:spLocks noChangeArrowheads="1"/>
          </p:cNvSpPr>
          <p:nvPr/>
        </p:nvSpPr>
        <p:spPr bwMode="auto">
          <a:xfrm rot="18931545">
            <a:off x="8458200" y="1325880"/>
            <a:ext cx="1219200" cy="3048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altLang="en-US" sz="2400"/>
          </a:p>
        </p:txBody>
      </p:sp>
      <p:sp>
        <p:nvSpPr>
          <p:cNvPr id="346137" name="AutoShape 25">
            <a:extLst>
              <a:ext uri="{FF2B5EF4-FFF2-40B4-BE49-F238E27FC236}">
                <a16:creationId xmlns:a16="http://schemas.microsoft.com/office/drawing/2014/main" xmlns="" id="{1617B682-FBAB-4AAB-A311-32186EF2AB3A}"/>
              </a:ext>
            </a:extLst>
          </p:cNvPr>
          <p:cNvSpPr>
            <a:spLocks noChangeArrowheads="1"/>
          </p:cNvSpPr>
          <p:nvPr/>
        </p:nvSpPr>
        <p:spPr bwMode="auto">
          <a:xfrm rot="8602445">
            <a:off x="6885141" y="3905961"/>
            <a:ext cx="1076325" cy="304800"/>
          </a:xfrm>
          <a:prstGeom prst="rightArrow">
            <a:avLst>
              <a:gd name="adj1" fmla="val 50000"/>
              <a:gd name="adj2" fmla="val 88281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/>
            <a:endParaRPr lang="en-US" altLang="en-US" sz="2400"/>
          </a:p>
        </p:txBody>
      </p:sp>
      <p:sp>
        <p:nvSpPr>
          <p:cNvPr id="346138" name="AutoShape 26">
            <a:extLst>
              <a:ext uri="{FF2B5EF4-FFF2-40B4-BE49-F238E27FC236}">
                <a16:creationId xmlns:a16="http://schemas.microsoft.com/office/drawing/2014/main" xmlns="" id="{D81DB617-9A6B-45B2-9F83-26CDD373873D}"/>
              </a:ext>
            </a:extLst>
          </p:cNvPr>
          <p:cNvSpPr>
            <a:spLocks noChangeArrowheads="1"/>
          </p:cNvSpPr>
          <p:nvPr/>
        </p:nvSpPr>
        <p:spPr bwMode="auto">
          <a:xfrm rot="3129313">
            <a:off x="2335817" y="2916396"/>
            <a:ext cx="735013" cy="3048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 altLang="en-US" sz="2400"/>
          </a:p>
        </p:txBody>
      </p:sp>
      <p:sp>
        <p:nvSpPr>
          <p:cNvPr id="30" name="AutoShape 26">
            <a:extLst>
              <a:ext uri="{FF2B5EF4-FFF2-40B4-BE49-F238E27FC236}">
                <a16:creationId xmlns:a16="http://schemas.microsoft.com/office/drawing/2014/main" xmlns="" id="{5878B5FC-75C9-4F20-81AB-5C6BE5B05C0D}"/>
              </a:ext>
            </a:extLst>
          </p:cNvPr>
          <p:cNvSpPr>
            <a:spLocks noChangeArrowheads="1"/>
          </p:cNvSpPr>
          <p:nvPr/>
        </p:nvSpPr>
        <p:spPr bwMode="auto">
          <a:xfrm rot="3129313">
            <a:off x="2337594" y="2896712"/>
            <a:ext cx="735013" cy="3048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 altLang="en-US" sz="2400"/>
          </a:p>
        </p:txBody>
      </p:sp>
      <p:sp>
        <p:nvSpPr>
          <p:cNvPr id="31" name="AutoShape 26">
            <a:extLst>
              <a:ext uri="{FF2B5EF4-FFF2-40B4-BE49-F238E27FC236}">
                <a16:creationId xmlns:a16="http://schemas.microsoft.com/office/drawing/2014/main" xmlns="" id="{9EFD9031-D37E-4337-9475-D5982EAD775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845071" y="4971405"/>
            <a:ext cx="801326" cy="230745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 altLang="en-US" sz="2400"/>
          </a:p>
        </p:txBody>
      </p:sp>
      <p:sp>
        <p:nvSpPr>
          <p:cNvPr id="32" name="AutoShape 22">
            <a:extLst>
              <a:ext uri="{FF2B5EF4-FFF2-40B4-BE49-F238E27FC236}">
                <a16:creationId xmlns:a16="http://schemas.microsoft.com/office/drawing/2014/main" xmlns="" id="{1CD3BC83-C186-48B1-9A0C-C46877F4DD2E}"/>
              </a:ext>
            </a:extLst>
          </p:cNvPr>
          <p:cNvSpPr>
            <a:spLocks noChangeArrowheads="1"/>
          </p:cNvSpPr>
          <p:nvPr/>
        </p:nvSpPr>
        <p:spPr bwMode="auto">
          <a:xfrm rot="8625296">
            <a:off x="1973713" y="4719098"/>
            <a:ext cx="1219200" cy="3048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altLang="en-US" sz="2400"/>
          </a:p>
        </p:txBody>
      </p:sp>
      <p:sp>
        <p:nvSpPr>
          <p:cNvPr id="33" name="AutoShape 26">
            <a:extLst>
              <a:ext uri="{FF2B5EF4-FFF2-40B4-BE49-F238E27FC236}">
                <a16:creationId xmlns:a16="http://schemas.microsoft.com/office/drawing/2014/main" xmlns="" id="{D5A88213-B1A7-456C-AFB5-66E7D75D2EA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115155" y="5205610"/>
            <a:ext cx="2581926" cy="307129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9C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 altLang="en-US" sz="240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7F3EBEC4-CF89-45E0-985A-EA8A42F5B8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4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4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4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6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6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4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6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4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4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4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4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4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46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12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46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4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2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4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3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4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7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4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7" grpId="0" animBg="1" autoUpdateAnimBg="0"/>
      <p:bldP spid="346118" grpId="0" animBg="1" autoUpdateAnimBg="0"/>
      <p:bldP spid="346121" grpId="0" animBg="1" autoUpdateAnimBg="0"/>
      <p:bldP spid="346122" grpId="0" animBg="1" autoUpdateAnimBg="0"/>
      <p:bldP spid="346123" grpId="0" animBg="1" autoUpdateAnimBg="0"/>
      <p:bldP spid="346124" grpId="0" animBg="1" autoUpdateAnimBg="0"/>
      <p:bldP spid="346128" grpId="0" animBg="1" autoUpdateAnimBg="0"/>
      <p:bldP spid="346129" grpId="0" animBg="1" autoUpdateAnimBg="0"/>
      <p:bldP spid="346130" grpId="0" animBg="1" autoUpdateAnimBg="0"/>
      <p:bldP spid="346131" grpId="0" animBg="1" autoUpdateAnimBg="0"/>
      <p:bldP spid="346132" grpId="0" animBg="1" autoUpdateAnimBg="0"/>
      <p:bldP spid="346133" grpId="0" animBg="1" autoUpdateAnimBg="0"/>
      <p:bldP spid="346134" grpId="0" animBg="1" autoUpdateAnimBg="0"/>
      <p:bldP spid="346135" grpId="0" animBg="1" autoUpdateAnimBg="0"/>
      <p:bldP spid="346136" grpId="0" animBg="1" autoUpdateAnimBg="0"/>
      <p:bldP spid="346137" grpId="0" animBg="1" autoUpdateAnimBg="0"/>
      <p:bldP spid="346138" grpId="0" animBg="1" autoUpdateAnimBg="0"/>
      <p:bldP spid="30" grpId="0" animBg="1" autoUpdateAnimBg="0"/>
      <p:bldP spid="31" grpId="0" animBg="1" autoUpdateAnimBg="0"/>
      <p:bldP spid="32" grpId="0" animBg="1" autoUpdateAnimBg="0"/>
      <p:bldP spid="33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xmlns="" id="{D5E7599D-9595-4C67-824B-CB386E2B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E197-B640-489D-A146-571785937E0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436226" name="Rectangle 2">
            <a:extLst>
              <a:ext uri="{FF2B5EF4-FFF2-40B4-BE49-F238E27FC236}">
                <a16:creationId xmlns:a16="http://schemas.microsoft.com/office/drawing/2014/main" xmlns="" id="{9F45F634-9B74-40A9-8C7A-109612D695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-212426"/>
            <a:ext cx="9601200" cy="966727"/>
          </a:xfrm>
        </p:spPr>
        <p:txBody>
          <a:bodyPr/>
          <a:lstStyle/>
          <a:p>
            <a:r>
              <a:rPr lang="en-US" altLang="en-US" dirty="0"/>
              <a:t>From triples to a graph</a:t>
            </a:r>
          </a:p>
        </p:txBody>
      </p:sp>
      <p:sp>
        <p:nvSpPr>
          <p:cNvPr id="436227" name="Rectangle 3">
            <a:extLst>
              <a:ext uri="{FF2B5EF4-FFF2-40B4-BE49-F238E27FC236}">
                <a16:creationId xmlns:a16="http://schemas.microsoft.com/office/drawing/2014/main" xmlns="" id="{B936E9AF-77AF-4727-9D5A-07EFE57C6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4" y="2590801"/>
            <a:ext cx="879475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600" b="1">
                <a:solidFill>
                  <a:srgbClr val="000000"/>
                </a:solidFill>
              </a:rPr>
              <a:t>PARK1</a:t>
            </a:r>
          </a:p>
        </p:txBody>
      </p:sp>
      <p:sp>
        <p:nvSpPr>
          <p:cNvPr id="436228" name="Rectangle 4">
            <a:extLst>
              <a:ext uri="{FF2B5EF4-FFF2-40B4-BE49-F238E27FC236}">
                <a16:creationId xmlns:a16="http://schemas.microsoft.com/office/drawing/2014/main" xmlns="" id="{442FC93F-E321-44A7-AA26-67C667B26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590801"/>
            <a:ext cx="1976438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eaLnBrk="1" hangingPunct="1"/>
            <a:r>
              <a:rPr lang="en-US" altLang="en-US" sz="1600" b="1">
                <a:solidFill>
                  <a:srgbClr val="000000"/>
                </a:solidFill>
              </a:rPr>
              <a:t>Parkinson disease</a:t>
            </a:r>
          </a:p>
        </p:txBody>
      </p:sp>
      <p:cxnSp>
        <p:nvCxnSpPr>
          <p:cNvPr id="436229" name="AutoShape 5">
            <a:extLst>
              <a:ext uri="{FF2B5EF4-FFF2-40B4-BE49-F238E27FC236}">
                <a16:creationId xmlns:a16="http://schemas.microsoft.com/office/drawing/2014/main" xmlns="" id="{8A4B7ED3-9715-46C9-A147-6A6F4F5E19B7}"/>
              </a:ext>
            </a:extLst>
          </p:cNvPr>
          <p:cNvCxnSpPr>
            <a:cxnSpLocks noChangeShapeType="1"/>
            <a:stCxn id="436227" idx="3"/>
            <a:endCxn id="436228" idx="1"/>
          </p:cNvCxnSpPr>
          <p:nvPr/>
        </p:nvCxnSpPr>
        <p:spPr bwMode="auto">
          <a:xfrm>
            <a:off x="2960688" y="2763838"/>
            <a:ext cx="620712" cy="0"/>
          </a:xfrm>
          <a:prstGeom prst="straightConnector1">
            <a:avLst/>
          </a:prstGeom>
          <a:noFill/>
          <a:ln w="38100">
            <a:solidFill>
              <a:srgbClr val="FF0066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6230" name="Text Box 6">
            <a:extLst>
              <a:ext uri="{FF2B5EF4-FFF2-40B4-BE49-F238E27FC236}">
                <a16:creationId xmlns:a16="http://schemas.microsoft.com/office/drawing/2014/main" xmlns="" id="{4C3F69DD-ECA8-44C9-B07C-EFA483188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1" y="4079875"/>
            <a:ext cx="24050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1600" i="1">
                <a:solidFill>
                  <a:srgbClr val="FF0066"/>
                </a:solidFill>
              </a:rPr>
              <a:t>has_associated_disease</a:t>
            </a:r>
          </a:p>
        </p:txBody>
      </p:sp>
      <p:sp>
        <p:nvSpPr>
          <p:cNvPr id="436231" name="Rectangle 7">
            <a:extLst>
              <a:ext uri="{FF2B5EF4-FFF2-40B4-BE49-F238E27FC236}">
                <a16:creationId xmlns:a16="http://schemas.microsoft.com/office/drawing/2014/main" xmlns="" id="{B568F8E9-AB4E-48B0-9E30-46A44A269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1524001"/>
            <a:ext cx="768350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600" b="1">
                <a:solidFill>
                  <a:srgbClr val="000000"/>
                </a:solidFill>
              </a:rPr>
              <a:t>MAPT</a:t>
            </a:r>
          </a:p>
        </p:txBody>
      </p:sp>
      <p:sp>
        <p:nvSpPr>
          <p:cNvPr id="436232" name="Rectangle 8">
            <a:extLst>
              <a:ext uri="{FF2B5EF4-FFF2-40B4-BE49-F238E27FC236}">
                <a16:creationId xmlns:a16="http://schemas.microsoft.com/office/drawing/2014/main" xmlns="" id="{0728C09E-FD40-48D1-A891-6594ADF9F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524001"/>
            <a:ext cx="1976438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eaLnBrk="1" hangingPunct="1"/>
            <a:r>
              <a:rPr lang="en-US" altLang="en-US" sz="1600" b="1">
                <a:solidFill>
                  <a:srgbClr val="000000"/>
                </a:solidFill>
              </a:rPr>
              <a:t>Parkinson disease</a:t>
            </a:r>
          </a:p>
        </p:txBody>
      </p:sp>
      <p:cxnSp>
        <p:nvCxnSpPr>
          <p:cNvPr id="436233" name="AutoShape 9">
            <a:extLst>
              <a:ext uri="{FF2B5EF4-FFF2-40B4-BE49-F238E27FC236}">
                <a16:creationId xmlns:a16="http://schemas.microsoft.com/office/drawing/2014/main" xmlns="" id="{82B33A79-B3A6-4C0C-A3D9-68F18D85CB27}"/>
              </a:ext>
            </a:extLst>
          </p:cNvPr>
          <p:cNvCxnSpPr>
            <a:cxnSpLocks noChangeShapeType="1"/>
            <a:stCxn id="436231" idx="3"/>
            <a:endCxn id="436232" idx="1"/>
          </p:cNvCxnSpPr>
          <p:nvPr/>
        </p:nvCxnSpPr>
        <p:spPr bwMode="auto">
          <a:xfrm>
            <a:off x="2849564" y="1697038"/>
            <a:ext cx="731837" cy="0"/>
          </a:xfrm>
          <a:prstGeom prst="straightConnector1">
            <a:avLst/>
          </a:prstGeom>
          <a:noFill/>
          <a:ln w="38100">
            <a:solidFill>
              <a:srgbClr val="FF0066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6234" name="Rectangle 10">
            <a:extLst>
              <a:ext uri="{FF2B5EF4-FFF2-40B4-BE49-F238E27FC236}">
                <a16:creationId xmlns:a16="http://schemas.microsoft.com/office/drawing/2014/main" xmlns="" id="{57278A39-7EAB-443C-8ECE-5E5E74B95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2057401"/>
            <a:ext cx="768350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600" b="1">
                <a:solidFill>
                  <a:srgbClr val="000000"/>
                </a:solidFill>
              </a:rPr>
              <a:t>MAPT</a:t>
            </a:r>
          </a:p>
        </p:txBody>
      </p:sp>
      <p:sp>
        <p:nvSpPr>
          <p:cNvPr id="436235" name="Rectangle 11">
            <a:extLst>
              <a:ext uri="{FF2B5EF4-FFF2-40B4-BE49-F238E27FC236}">
                <a16:creationId xmlns:a16="http://schemas.microsoft.com/office/drawing/2014/main" xmlns="" id="{904E491B-18D8-4337-996D-B66FD5A9F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964" y="2057401"/>
            <a:ext cx="1412875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eaLnBrk="1" hangingPunct="1"/>
            <a:r>
              <a:rPr lang="en-US" altLang="en-US" sz="1600" b="1">
                <a:solidFill>
                  <a:srgbClr val="000000"/>
                </a:solidFill>
              </a:rPr>
              <a:t>Pick disease</a:t>
            </a:r>
          </a:p>
        </p:txBody>
      </p:sp>
      <p:cxnSp>
        <p:nvCxnSpPr>
          <p:cNvPr id="436236" name="AutoShape 12">
            <a:extLst>
              <a:ext uri="{FF2B5EF4-FFF2-40B4-BE49-F238E27FC236}">
                <a16:creationId xmlns:a16="http://schemas.microsoft.com/office/drawing/2014/main" xmlns="" id="{51955C68-DFEE-489C-9E23-5FF4767BCC70}"/>
              </a:ext>
            </a:extLst>
          </p:cNvPr>
          <p:cNvCxnSpPr>
            <a:cxnSpLocks noChangeShapeType="1"/>
            <a:stCxn id="436234" idx="3"/>
            <a:endCxn id="436235" idx="1"/>
          </p:cNvCxnSpPr>
          <p:nvPr/>
        </p:nvCxnSpPr>
        <p:spPr bwMode="auto">
          <a:xfrm>
            <a:off x="2849563" y="2230438"/>
            <a:ext cx="1295400" cy="0"/>
          </a:xfrm>
          <a:prstGeom prst="straightConnector1">
            <a:avLst/>
          </a:prstGeom>
          <a:noFill/>
          <a:ln w="38100">
            <a:solidFill>
              <a:srgbClr val="FF0066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6237" name="Rectangle 13">
            <a:extLst>
              <a:ext uri="{FF2B5EF4-FFF2-40B4-BE49-F238E27FC236}">
                <a16:creationId xmlns:a16="http://schemas.microsoft.com/office/drawing/2014/main" xmlns="" id="{86C7DFF6-C90E-4457-AEF2-BF30F1EE3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4" y="3124201"/>
            <a:ext cx="598487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600" b="1">
                <a:solidFill>
                  <a:srgbClr val="000000"/>
                </a:solidFill>
              </a:rPr>
              <a:t>TBP</a:t>
            </a:r>
          </a:p>
        </p:txBody>
      </p:sp>
      <p:sp>
        <p:nvSpPr>
          <p:cNvPr id="436238" name="Rectangle 14">
            <a:extLst>
              <a:ext uri="{FF2B5EF4-FFF2-40B4-BE49-F238E27FC236}">
                <a16:creationId xmlns:a16="http://schemas.microsoft.com/office/drawing/2014/main" xmlns="" id="{372D2EF5-EE91-472F-ACCA-A185EE126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124201"/>
            <a:ext cx="1976438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eaLnBrk="1" hangingPunct="1"/>
            <a:r>
              <a:rPr lang="en-US" altLang="en-US" sz="1600" b="1">
                <a:solidFill>
                  <a:srgbClr val="000000"/>
                </a:solidFill>
              </a:rPr>
              <a:t>Parkinson disease</a:t>
            </a:r>
          </a:p>
        </p:txBody>
      </p:sp>
      <p:cxnSp>
        <p:nvCxnSpPr>
          <p:cNvPr id="436239" name="AutoShape 15">
            <a:extLst>
              <a:ext uri="{FF2B5EF4-FFF2-40B4-BE49-F238E27FC236}">
                <a16:creationId xmlns:a16="http://schemas.microsoft.com/office/drawing/2014/main" xmlns="" id="{1281D7F6-6115-416B-8882-74DF5F42F515}"/>
              </a:ext>
            </a:extLst>
          </p:cNvPr>
          <p:cNvCxnSpPr>
            <a:cxnSpLocks noChangeShapeType="1"/>
            <a:stCxn id="436237" idx="3"/>
            <a:endCxn id="436238" idx="1"/>
          </p:cNvCxnSpPr>
          <p:nvPr/>
        </p:nvCxnSpPr>
        <p:spPr bwMode="auto">
          <a:xfrm>
            <a:off x="2679700" y="3297238"/>
            <a:ext cx="901700" cy="0"/>
          </a:xfrm>
          <a:prstGeom prst="straightConnector1">
            <a:avLst/>
          </a:prstGeom>
          <a:noFill/>
          <a:ln w="38100">
            <a:solidFill>
              <a:srgbClr val="FF0066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6240" name="Rectangle 16">
            <a:extLst>
              <a:ext uri="{FF2B5EF4-FFF2-40B4-BE49-F238E27FC236}">
                <a16:creationId xmlns:a16="http://schemas.microsoft.com/office/drawing/2014/main" xmlns="" id="{F8C5DC55-A557-47D8-8EEE-ABB7515BB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4" y="3657601"/>
            <a:ext cx="598487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600" b="1">
                <a:solidFill>
                  <a:srgbClr val="000000"/>
                </a:solidFill>
              </a:rPr>
              <a:t>TBP</a:t>
            </a:r>
          </a:p>
        </p:txBody>
      </p:sp>
      <p:sp>
        <p:nvSpPr>
          <p:cNvPr id="436241" name="Rectangle 17">
            <a:extLst>
              <a:ext uri="{FF2B5EF4-FFF2-40B4-BE49-F238E27FC236}">
                <a16:creationId xmlns:a16="http://schemas.microsoft.com/office/drawing/2014/main" xmlns="" id="{FF8E411C-9272-4125-B0A8-9908CA90F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0" y="3657601"/>
            <a:ext cx="2351088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eaLnBrk="1" hangingPunct="1"/>
            <a:r>
              <a:rPr lang="en-US" altLang="en-US" sz="1600" b="1">
                <a:solidFill>
                  <a:srgbClr val="000000"/>
                </a:solidFill>
              </a:rPr>
              <a:t>Spinocerebellar ataxia</a:t>
            </a:r>
          </a:p>
        </p:txBody>
      </p:sp>
      <p:cxnSp>
        <p:nvCxnSpPr>
          <p:cNvPr id="436242" name="AutoShape 18">
            <a:extLst>
              <a:ext uri="{FF2B5EF4-FFF2-40B4-BE49-F238E27FC236}">
                <a16:creationId xmlns:a16="http://schemas.microsoft.com/office/drawing/2014/main" xmlns="" id="{DDC08211-0822-4827-96C7-B038F161D618}"/>
              </a:ext>
            </a:extLst>
          </p:cNvPr>
          <p:cNvCxnSpPr>
            <a:cxnSpLocks noChangeShapeType="1"/>
            <a:stCxn id="436240" idx="3"/>
            <a:endCxn id="436241" idx="1"/>
          </p:cNvCxnSpPr>
          <p:nvPr/>
        </p:nvCxnSpPr>
        <p:spPr bwMode="auto">
          <a:xfrm>
            <a:off x="2679700" y="3830638"/>
            <a:ext cx="527050" cy="0"/>
          </a:xfrm>
          <a:prstGeom prst="straightConnector1">
            <a:avLst/>
          </a:prstGeom>
          <a:noFill/>
          <a:ln w="38100">
            <a:solidFill>
              <a:srgbClr val="FF0066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36243" name="Group 19">
            <a:extLst>
              <a:ext uri="{FF2B5EF4-FFF2-40B4-BE49-F238E27FC236}">
                <a16:creationId xmlns:a16="http://schemas.microsoft.com/office/drawing/2014/main" xmlns="" id="{183FA371-B670-4F45-A968-ADEFA99D68F4}"/>
              </a:ext>
            </a:extLst>
          </p:cNvPr>
          <p:cNvGrpSpPr>
            <a:grpSpLocks/>
          </p:cNvGrpSpPr>
          <p:nvPr/>
        </p:nvGrpSpPr>
        <p:grpSpPr bwMode="auto">
          <a:xfrm>
            <a:off x="6494464" y="1524001"/>
            <a:ext cx="3476625" cy="2479675"/>
            <a:chOff x="3131" y="960"/>
            <a:chExt cx="2190" cy="1562"/>
          </a:xfrm>
        </p:grpSpPr>
        <p:sp>
          <p:nvSpPr>
            <p:cNvPr id="436244" name="Rectangle 20">
              <a:extLst>
                <a:ext uri="{FF2B5EF4-FFF2-40B4-BE49-F238E27FC236}">
                  <a16:creationId xmlns:a16="http://schemas.microsoft.com/office/drawing/2014/main" xmlns="" id="{0E16EA79-24B6-42AA-94B2-74BC83444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" y="1632"/>
              <a:ext cx="554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PARK1</a:t>
              </a:r>
            </a:p>
          </p:txBody>
        </p:sp>
        <p:sp>
          <p:nvSpPr>
            <p:cNvPr id="436245" name="Rectangle 21">
              <a:extLst>
                <a:ext uri="{FF2B5EF4-FFF2-40B4-BE49-F238E27FC236}">
                  <a16:creationId xmlns:a16="http://schemas.microsoft.com/office/drawing/2014/main" xmlns="" id="{13261841-5DD8-4E67-8576-3305BA2D6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6" y="1632"/>
              <a:ext cx="1245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Parkinson disease</a:t>
              </a:r>
            </a:p>
          </p:txBody>
        </p:sp>
        <p:cxnSp>
          <p:nvCxnSpPr>
            <p:cNvPr id="436246" name="AutoShape 22">
              <a:extLst>
                <a:ext uri="{FF2B5EF4-FFF2-40B4-BE49-F238E27FC236}">
                  <a16:creationId xmlns:a16="http://schemas.microsoft.com/office/drawing/2014/main" xmlns="" id="{3579BEAB-242B-44B3-A2E2-3C8ADC25EA60}"/>
                </a:ext>
              </a:extLst>
            </p:cNvPr>
            <p:cNvCxnSpPr>
              <a:cxnSpLocks noChangeShapeType="1"/>
              <a:stCxn id="436244" idx="3"/>
              <a:endCxn id="436245" idx="1"/>
            </p:cNvCxnSpPr>
            <p:nvPr/>
          </p:nvCxnSpPr>
          <p:spPr bwMode="auto">
            <a:xfrm>
              <a:off x="3685" y="1741"/>
              <a:ext cx="391" cy="0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6247" name="Rectangle 23">
              <a:extLst>
                <a:ext uri="{FF2B5EF4-FFF2-40B4-BE49-F238E27FC236}">
                  <a16:creationId xmlns:a16="http://schemas.microsoft.com/office/drawing/2014/main" xmlns="" id="{F27B3951-0F51-48D0-A5FB-F9BB9CEC0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6" y="960"/>
              <a:ext cx="1245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Parkinson disease</a:t>
              </a:r>
            </a:p>
          </p:txBody>
        </p:sp>
        <p:cxnSp>
          <p:nvCxnSpPr>
            <p:cNvPr id="436248" name="AutoShape 24">
              <a:extLst>
                <a:ext uri="{FF2B5EF4-FFF2-40B4-BE49-F238E27FC236}">
                  <a16:creationId xmlns:a16="http://schemas.microsoft.com/office/drawing/2014/main" xmlns="" id="{D98C31EE-325B-4BF7-ADBC-0FD30A7E9549}"/>
                </a:ext>
              </a:extLst>
            </p:cNvPr>
            <p:cNvCxnSpPr>
              <a:cxnSpLocks noChangeShapeType="1"/>
              <a:stCxn id="436249" idx="3"/>
              <a:endCxn id="436247" idx="1"/>
            </p:cNvCxnSpPr>
            <p:nvPr/>
          </p:nvCxnSpPr>
          <p:spPr bwMode="auto">
            <a:xfrm flipV="1">
              <a:off x="3615" y="1069"/>
              <a:ext cx="461" cy="168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6249" name="Rectangle 25">
              <a:extLst>
                <a:ext uri="{FF2B5EF4-FFF2-40B4-BE49-F238E27FC236}">
                  <a16:creationId xmlns:a16="http://schemas.microsoft.com/office/drawing/2014/main" xmlns="" id="{CBDF341B-347A-415A-8D3C-D004D3257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" y="1128"/>
              <a:ext cx="484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MAPT</a:t>
              </a:r>
            </a:p>
          </p:txBody>
        </p:sp>
        <p:sp>
          <p:nvSpPr>
            <p:cNvPr id="436250" name="Rectangle 26">
              <a:extLst>
                <a:ext uri="{FF2B5EF4-FFF2-40B4-BE49-F238E27FC236}">
                  <a16:creationId xmlns:a16="http://schemas.microsoft.com/office/drawing/2014/main" xmlns="" id="{AC96EF6A-884D-420F-8C87-FB1935DD0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1296"/>
              <a:ext cx="890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Pick disease</a:t>
              </a:r>
            </a:p>
          </p:txBody>
        </p:sp>
        <p:cxnSp>
          <p:nvCxnSpPr>
            <p:cNvPr id="436251" name="AutoShape 27">
              <a:extLst>
                <a:ext uri="{FF2B5EF4-FFF2-40B4-BE49-F238E27FC236}">
                  <a16:creationId xmlns:a16="http://schemas.microsoft.com/office/drawing/2014/main" xmlns="" id="{EFDE5130-4B2B-4129-9E7A-8D116A026F3C}"/>
                </a:ext>
              </a:extLst>
            </p:cNvPr>
            <p:cNvCxnSpPr>
              <a:cxnSpLocks noChangeShapeType="1"/>
              <a:stCxn id="436249" idx="3"/>
              <a:endCxn id="436250" idx="1"/>
            </p:cNvCxnSpPr>
            <p:nvPr/>
          </p:nvCxnSpPr>
          <p:spPr bwMode="auto">
            <a:xfrm>
              <a:off x="3615" y="1237"/>
              <a:ext cx="816" cy="168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6252" name="Rectangle 28">
              <a:extLst>
                <a:ext uri="{FF2B5EF4-FFF2-40B4-BE49-F238E27FC236}">
                  <a16:creationId xmlns:a16="http://schemas.microsoft.com/office/drawing/2014/main" xmlns="" id="{66D5951C-F219-42CA-B66E-B7CB1F7AE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6" y="1968"/>
              <a:ext cx="1245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Parkinson disease</a:t>
              </a:r>
            </a:p>
          </p:txBody>
        </p:sp>
        <p:cxnSp>
          <p:nvCxnSpPr>
            <p:cNvPr id="436253" name="AutoShape 29">
              <a:extLst>
                <a:ext uri="{FF2B5EF4-FFF2-40B4-BE49-F238E27FC236}">
                  <a16:creationId xmlns:a16="http://schemas.microsoft.com/office/drawing/2014/main" xmlns="" id="{A88E86F9-3C0A-4565-A09F-E56AACAFFB84}"/>
                </a:ext>
              </a:extLst>
            </p:cNvPr>
            <p:cNvCxnSpPr>
              <a:cxnSpLocks noChangeShapeType="1"/>
              <a:stCxn id="436254" idx="3"/>
              <a:endCxn id="436252" idx="1"/>
            </p:cNvCxnSpPr>
            <p:nvPr/>
          </p:nvCxnSpPr>
          <p:spPr bwMode="auto">
            <a:xfrm flipV="1">
              <a:off x="3508" y="2077"/>
              <a:ext cx="568" cy="168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6254" name="Rectangle 30">
              <a:extLst>
                <a:ext uri="{FF2B5EF4-FFF2-40B4-BE49-F238E27FC236}">
                  <a16:creationId xmlns:a16="http://schemas.microsoft.com/office/drawing/2014/main" xmlns="" id="{546EB370-93E6-423B-8082-1258F8637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" y="2136"/>
              <a:ext cx="377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TBP</a:t>
              </a:r>
            </a:p>
          </p:txBody>
        </p:sp>
        <p:sp>
          <p:nvSpPr>
            <p:cNvPr id="436255" name="Rectangle 31">
              <a:extLst>
                <a:ext uri="{FF2B5EF4-FFF2-40B4-BE49-F238E27FC236}">
                  <a16:creationId xmlns:a16="http://schemas.microsoft.com/office/drawing/2014/main" xmlns="" id="{65E53D79-827A-4807-B54E-F6E523EA3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2304"/>
              <a:ext cx="1481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Spinocerebellar ataxia</a:t>
              </a:r>
            </a:p>
          </p:txBody>
        </p:sp>
        <p:cxnSp>
          <p:nvCxnSpPr>
            <p:cNvPr id="436256" name="AutoShape 32">
              <a:extLst>
                <a:ext uri="{FF2B5EF4-FFF2-40B4-BE49-F238E27FC236}">
                  <a16:creationId xmlns:a16="http://schemas.microsoft.com/office/drawing/2014/main" xmlns="" id="{CD6A845D-8FDF-4A7B-B09A-1AB1C3D11F3C}"/>
                </a:ext>
              </a:extLst>
            </p:cNvPr>
            <p:cNvCxnSpPr>
              <a:cxnSpLocks noChangeShapeType="1"/>
              <a:stCxn id="436254" idx="3"/>
              <a:endCxn id="436255" idx="1"/>
            </p:cNvCxnSpPr>
            <p:nvPr/>
          </p:nvCxnSpPr>
          <p:spPr bwMode="auto">
            <a:xfrm>
              <a:off x="3508" y="2245"/>
              <a:ext cx="332" cy="168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36257" name="Group 33">
            <a:extLst>
              <a:ext uri="{FF2B5EF4-FFF2-40B4-BE49-F238E27FC236}">
                <a16:creationId xmlns:a16="http://schemas.microsoft.com/office/drawing/2014/main" xmlns="" id="{E9EEE4A1-9B44-481E-8F40-74AF0C6B0393}"/>
              </a:ext>
            </a:extLst>
          </p:cNvPr>
          <p:cNvGrpSpPr>
            <a:grpSpLocks/>
          </p:cNvGrpSpPr>
          <p:nvPr/>
        </p:nvGrpSpPr>
        <p:grpSpPr bwMode="auto">
          <a:xfrm>
            <a:off x="6494464" y="4495801"/>
            <a:ext cx="3476625" cy="1412875"/>
            <a:chOff x="1979" y="3024"/>
            <a:chExt cx="2190" cy="890"/>
          </a:xfrm>
        </p:grpSpPr>
        <p:sp>
          <p:nvSpPr>
            <p:cNvPr id="436258" name="Rectangle 34">
              <a:extLst>
                <a:ext uri="{FF2B5EF4-FFF2-40B4-BE49-F238E27FC236}">
                  <a16:creationId xmlns:a16="http://schemas.microsoft.com/office/drawing/2014/main" xmlns="" id="{5A061C38-6F8E-4FF9-84A3-B9B98B3A4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" y="3360"/>
              <a:ext cx="554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PARK1</a:t>
              </a:r>
            </a:p>
          </p:txBody>
        </p:sp>
        <p:sp>
          <p:nvSpPr>
            <p:cNvPr id="436259" name="Rectangle 35">
              <a:extLst>
                <a:ext uri="{FF2B5EF4-FFF2-40B4-BE49-F238E27FC236}">
                  <a16:creationId xmlns:a16="http://schemas.microsoft.com/office/drawing/2014/main" xmlns="" id="{0377B1E6-44D9-4919-A7A9-DFF1BF17E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4" y="3360"/>
              <a:ext cx="1245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Parkinson disease</a:t>
              </a:r>
            </a:p>
          </p:txBody>
        </p:sp>
        <p:cxnSp>
          <p:nvCxnSpPr>
            <p:cNvPr id="436260" name="AutoShape 36">
              <a:extLst>
                <a:ext uri="{FF2B5EF4-FFF2-40B4-BE49-F238E27FC236}">
                  <a16:creationId xmlns:a16="http://schemas.microsoft.com/office/drawing/2014/main" xmlns="" id="{84610EC7-9884-493C-9417-1AFDC0760152}"/>
                </a:ext>
              </a:extLst>
            </p:cNvPr>
            <p:cNvCxnSpPr>
              <a:cxnSpLocks noChangeShapeType="1"/>
              <a:stCxn id="436258" idx="3"/>
              <a:endCxn id="436259" idx="1"/>
            </p:cNvCxnSpPr>
            <p:nvPr/>
          </p:nvCxnSpPr>
          <p:spPr bwMode="auto">
            <a:xfrm>
              <a:off x="2533" y="3469"/>
              <a:ext cx="391" cy="0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6261" name="AutoShape 37">
              <a:extLst>
                <a:ext uri="{FF2B5EF4-FFF2-40B4-BE49-F238E27FC236}">
                  <a16:creationId xmlns:a16="http://schemas.microsoft.com/office/drawing/2014/main" xmlns="" id="{AB880F01-031E-41EC-954F-558B11727D48}"/>
                </a:ext>
              </a:extLst>
            </p:cNvPr>
            <p:cNvCxnSpPr>
              <a:cxnSpLocks noChangeShapeType="1"/>
              <a:stCxn id="436262" idx="3"/>
              <a:endCxn id="436259" idx="1"/>
            </p:cNvCxnSpPr>
            <p:nvPr/>
          </p:nvCxnSpPr>
          <p:spPr bwMode="auto">
            <a:xfrm>
              <a:off x="2463" y="3133"/>
              <a:ext cx="461" cy="336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6262" name="Rectangle 38">
              <a:extLst>
                <a:ext uri="{FF2B5EF4-FFF2-40B4-BE49-F238E27FC236}">
                  <a16:creationId xmlns:a16="http://schemas.microsoft.com/office/drawing/2014/main" xmlns="" id="{A7FF0688-B6BE-4EAE-9755-C33D9EE8E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" y="3024"/>
              <a:ext cx="484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MAPT</a:t>
              </a:r>
            </a:p>
          </p:txBody>
        </p:sp>
        <p:sp>
          <p:nvSpPr>
            <p:cNvPr id="436263" name="Rectangle 39">
              <a:extLst>
                <a:ext uri="{FF2B5EF4-FFF2-40B4-BE49-F238E27FC236}">
                  <a16:creationId xmlns:a16="http://schemas.microsoft.com/office/drawing/2014/main" xmlns="" id="{A1C4D2B8-18BD-416B-A004-4D22AEFBB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9" y="3024"/>
              <a:ext cx="890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Pick disease</a:t>
              </a:r>
            </a:p>
          </p:txBody>
        </p:sp>
        <p:cxnSp>
          <p:nvCxnSpPr>
            <p:cNvPr id="436264" name="AutoShape 40">
              <a:extLst>
                <a:ext uri="{FF2B5EF4-FFF2-40B4-BE49-F238E27FC236}">
                  <a16:creationId xmlns:a16="http://schemas.microsoft.com/office/drawing/2014/main" xmlns="" id="{41E7E052-C896-4432-8D9D-B6879FBC1211}"/>
                </a:ext>
              </a:extLst>
            </p:cNvPr>
            <p:cNvCxnSpPr>
              <a:cxnSpLocks noChangeShapeType="1"/>
              <a:stCxn id="436262" idx="3"/>
              <a:endCxn id="436263" idx="1"/>
            </p:cNvCxnSpPr>
            <p:nvPr/>
          </p:nvCxnSpPr>
          <p:spPr bwMode="auto">
            <a:xfrm>
              <a:off x="2463" y="3133"/>
              <a:ext cx="816" cy="0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6265" name="AutoShape 41">
              <a:extLst>
                <a:ext uri="{FF2B5EF4-FFF2-40B4-BE49-F238E27FC236}">
                  <a16:creationId xmlns:a16="http://schemas.microsoft.com/office/drawing/2014/main" xmlns="" id="{03128459-E503-4DB2-819C-D4C79D1E79AD}"/>
                </a:ext>
              </a:extLst>
            </p:cNvPr>
            <p:cNvCxnSpPr>
              <a:cxnSpLocks noChangeShapeType="1"/>
              <a:stCxn id="436266" idx="3"/>
              <a:endCxn id="436259" idx="1"/>
            </p:cNvCxnSpPr>
            <p:nvPr/>
          </p:nvCxnSpPr>
          <p:spPr bwMode="auto">
            <a:xfrm flipV="1">
              <a:off x="2356" y="3469"/>
              <a:ext cx="568" cy="336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6266" name="Rectangle 42">
              <a:extLst>
                <a:ext uri="{FF2B5EF4-FFF2-40B4-BE49-F238E27FC236}">
                  <a16:creationId xmlns:a16="http://schemas.microsoft.com/office/drawing/2014/main" xmlns="" id="{47E747BD-4295-4C4D-BB6A-1C08682F6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" y="3696"/>
              <a:ext cx="377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TBP</a:t>
              </a:r>
            </a:p>
          </p:txBody>
        </p:sp>
        <p:sp>
          <p:nvSpPr>
            <p:cNvPr id="436267" name="Rectangle 43">
              <a:extLst>
                <a:ext uri="{FF2B5EF4-FFF2-40B4-BE49-F238E27FC236}">
                  <a16:creationId xmlns:a16="http://schemas.microsoft.com/office/drawing/2014/main" xmlns="" id="{839BE86E-EA6E-42AE-BA60-AE10FC6C4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3696"/>
              <a:ext cx="1481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Spinocerebellar ataxia</a:t>
              </a:r>
            </a:p>
          </p:txBody>
        </p:sp>
        <p:cxnSp>
          <p:nvCxnSpPr>
            <p:cNvPr id="436268" name="AutoShape 44">
              <a:extLst>
                <a:ext uri="{FF2B5EF4-FFF2-40B4-BE49-F238E27FC236}">
                  <a16:creationId xmlns:a16="http://schemas.microsoft.com/office/drawing/2014/main" xmlns="" id="{5944A3A0-5268-4AC1-B680-0A87D41D3FAB}"/>
                </a:ext>
              </a:extLst>
            </p:cNvPr>
            <p:cNvCxnSpPr>
              <a:cxnSpLocks noChangeShapeType="1"/>
              <a:stCxn id="436266" idx="3"/>
              <a:endCxn id="436267" idx="1"/>
            </p:cNvCxnSpPr>
            <p:nvPr/>
          </p:nvCxnSpPr>
          <p:spPr bwMode="auto">
            <a:xfrm>
              <a:off x="2356" y="3805"/>
              <a:ext cx="332" cy="0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36269" name="Rectangle 45">
            <a:extLst>
              <a:ext uri="{FF2B5EF4-FFF2-40B4-BE49-F238E27FC236}">
                <a16:creationId xmlns:a16="http://schemas.microsoft.com/office/drawing/2014/main" xmlns="" id="{C867931A-C05E-4304-89FA-8631EAA0D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3962400" cy="3048000"/>
          </a:xfrm>
          <a:prstGeom prst="rect">
            <a:avLst/>
          </a:prstGeom>
          <a:solidFill>
            <a:srgbClr val="004C72">
              <a:alpha val="3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6270" name="Rectangle 46">
            <a:extLst>
              <a:ext uri="{FF2B5EF4-FFF2-40B4-BE49-F238E27FC236}">
                <a16:creationId xmlns:a16="http://schemas.microsoft.com/office/drawing/2014/main" xmlns="" id="{920ECBAE-4341-4B7B-B1AA-9A3F0D2FB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447800"/>
            <a:ext cx="3962400" cy="2667000"/>
          </a:xfrm>
          <a:prstGeom prst="rect">
            <a:avLst/>
          </a:prstGeom>
          <a:solidFill>
            <a:srgbClr val="004C72">
              <a:alpha val="3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EB4C80A6-09D0-4D85-BDE9-3AE277327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85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3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3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3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xmlns="" id="{BC2BB795-DC2C-4E4C-AA5A-8495209A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B42C7-EA04-45B1-A7EE-C21B9C708242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38274" name="Rectangle 2">
            <a:extLst>
              <a:ext uri="{FF2B5EF4-FFF2-40B4-BE49-F238E27FC236}">
                <a16:creationId xmlns:a16="http://schemas.microsoft.com/office/drawing/2014/main" xmlns="" id="{FD5D4A00-35BB-411E-8D70-21423FA4F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-181946"/>
            <a:ext cx="9601200" cy="966727"/>
          </a:xfrm>
        </p:spPr>
        <p:txBody>
          <a:bodyPr/>
          <a:lstStyle/>
          <a:p>
            <a:r>
              <a:rPr lang="en-US" altLang="en-US" dirty="0"/>
              <a:t>Connecting graphs</a:t>
            </a:r>
          </a:p>
        </p:txBody>
      </p:sp>
      <p:sp>
        <p:nvSpPr>
          <p:cNvPr id="438275" name="Rectangle 3">
            <a:extLst>
              <a:ext uri="{FF2B5EF4-FFF2-40B4-BE49-F238E27FC236}">
                <a16:creationId xmlns:a16="http://schemas.microsoft.com/office/drawing/2014/main" xmlns="" id="{DB342052-BD99-4A1E-9F4F-8195149E33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1447801"/>
            <a:ext cx="9601200" cy="3981449"/>
          </a:xfrm>
        </p:spPr>
        <p:txBody>
          <a:bodyPr/>
          <a:lstStyle/>
          <a:p>
            <a:r>
              <a:rPr lang="en-US" altLang="en-US" dirty="0"/>
              <a:t>Integrate graphs from multiple resources</a:t>
            </a:r>
          </a:p>
          <a:p>
            <a:r>
              <a:rPr lang="en-US" altLang="en-US" dirty="0"/>
              <a:t>Query across resources</a:t>
            </a:r>
          </a:p>
        </p:txBody>
      </p:sp>
      <p:grpSp>
        <p:nvGrpSpPr>
          <p:cNvPr id="438276" name="Group 4">
            <a:extLst>
              <a:ext uri="{FF2B5EF4-FFF2-40B4-BE49-F238E27FC236}">
                <a16:creationId xmlns:a16="http://schemas.microsoft.com/office/drawing/2014/main" xmlns="" id="{6DBDB13B-1BE2-4599-BA2A-4CB911827B78}"/>
              </a:ext>
            </a:extLst>
          </p:cNvPr>
          <p:cNvGrpSpPr>
            <a:grpSpLocks/>
          </p:cNvGrpSpPr>
          <p:nvPr/>
        </p:nvGrpSpPr>
        <p:grpSpPr bwMode="auto">
          <a:xfrm>
            <a:off x="1722121" y="4331654"/>
            <a:ext cx="4086225" cy="1093787"/>
            <a:chOff x="2208" y="3199"/>
            <a:chExt cx="2574" cy="689"/>
          </a:xfrm>
        </p:grpSpPr>
        <p:sp>
          <p:nvSpPr>
            <p:cNvPr id="438277" name="Rectangle 5">
              <a:extLst>
                <a:ext uri="{FF2B5EF4-FFF2-40B4-BE49-F238E27FC236}">
                  <a16:creationId xmlns:a16="http://schemas.microsoft.com/office/drawing/2014/main" xmlns="" id="{A8480B31-FA3A-43D0-8DFD-C12FA2E4C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3199"/>
              <a:ext cx="384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APP</a:t>
              </a:r>
            </a:p>
          </p:txBody>
        </p:sp>
        <p:sp>
          <p:nvSpPr>
            <p:cNvPr id="438278" name="Rectangle 6">
              <a:extLst>
                <a:ext uri="{FF2B5EF4-FFF2-40B4-BE49-F238E27FC236}">
                  <a16:creationId xmlns:a16="http://schemas.microsoft.com/office/drawing/2014/main" xmlns="" id="{800C010A-0805-428A-B0B4-91CDC7C27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" y="3199"/>
              <a:ext cx="1239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Alzheimer disease</a:t>
              </a:r>
            </a:p>
          </p:txBody>
        </p:sp>
        <p:cxnSp>
          <p:nvCxnSpPr>
            <p:cNvPr id="438279" name="AutoShape 7">
              <a:extLst>
                <a:ext uri="{FF2B5EF4-FFF2-40B4-BE49-F238E27FC236}">
                  <a16:creationId xmlns:a16="http://schemas.microsoft.com/office/drawing/2014/main" xmlns="" id="{3867C8E6-8578-442B-9EA1-58A7433CB251}"/>
                </a:ext>
              </a:extLst>
            </p:cNvPr>
            <p:cNvCxnSpPr>
              <a:cxnSpLocks noChangeShapeType="1"/>
              <a:stCxn id="438277" idx="3"/>
              <a:endCxn id="438278" idx="1"/>
            </p:cNvCxnSpPr>
            <p:nvPr/>
          </p:nvCxnSpPr>
          <p:spPr bwMode="auto">
            <a:xfrm>
              <a:off x="2592" y="3308"/>
              <a:ext cx="368" cy="0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8280" name="Rectangle 8">
              <a:extLst>
                <a:ext uri="{FF2B5EF4-FFF2-40B4-BE49-F238E27FC236}">
                  <a16:creationId xmlns:a16="http://schemas.microsoft.com/office/drawing/2014/main" xmlns="" id="{C966F7C3-1716-4845-BBEE-912FAEDE8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3670"/>
              <a:ext cx="554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PARK1</a:t>
              </a:r>
            </a:p>
          </p:txBody>
        </p:sp>
        <p:sp>
          <p:nvSpPr>
            <p:cNvPr id="438281" name="Rectangle 9">
              <a:extLst>
                <a:ext uri="{FF2B5EF4-FFF2-40B4-BE49-F238E27FC236}">
                  <a16:creationId xmlns:a16="http://schemas.microsoft.com/office/drawing/2014/main" xmlns="" id="{A0AAB1C6-A51D-4212-B347-5991F3704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7" y="3670"/>
              <a:ext cx="1245" cy="2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altLang="en-US" sz="1600" b="1">
                  <a:solidFill>
                    <a:srgbClr val="000000"/>
                  </a:solidFill>
                </a:rPr>
                <a:t>Parkinson disease</a:t>
              </a:r>
            </a:p>
          </p:txBody>
        </p:sp>
        <p:cxnSp>
          <p:nvCxnSpPr>
            <p:cNvPr id="438282" name="AutoShape 10">
              <a:extLst>
                <a:ext uri="{FF2B5EF4-FFF2-40B4-BE49-F238E27FC236}">
                  <a16:creationId xmlns:a16="http://schemas.microsoft.com/office/drawing/2014/main" xmlns="" id="{75120DAC-6308-4C2D-9143-9E3EAD49AA47}"/>
                </a:ext>
              </a:extLst>
            </p:cNvPr>
            <p:cNvCxnSpPr>
              <a:cxnSpLocks noChangeShapeType="1"/>
              <a:stCxn id="438280" idx="3"/>
              <a:endCxn id="438281" idx="1"/>
            </p:cNvCxnSpPr>
            <p:nvPr/>
          </p:nvCxnSpPr>
          <p:spPr bwMode="auto">
            <a:xfrm>
              <a:off x="3146" y="3779"/>
              <a:ext cx="391" cy="0"/>
            </a:xfrm>
            <a:prstGeom prst="straightConnector1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8283" name="Text Box 11">
              <a:extLst>
                <a:ext uri="{FF2B5EF4-FFF2-40B4-BE49-F238E27FC236}">
                  <a16:creationId xmlns:a16="http://schemas.microsoft.com/office/drawing/2014/main" xmlns="" id="{EB6717F4-3B49-4F1F-989C-E7CC56F300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5" y="3437"/>
              <a:ext cx="151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en-US" sz="1600" i="1">
                  <a:solidFill>
                    <a:srgbClr val="FF0066"/>
                  </a:solidFill>
                </a:rPr>
                <a:t>has_associated_disease</a:t>
              </a:r>
            </a:p>
          </p:txBody>
        </p:sp>
      </p:grpSp>
      <p:grpSp>
        <p:nvGrpSpPr>
          <p:cNvPr id="438284" name="Group 12">
            <a:extLst>
              <a:ext uri="{FF2B5EF4-FFF2-40B4-BE49-F238E27FC236}">
                <a16:creationId xmlns:a16="http://schemas.microsoft.com/office/drawing/2014/main" xmlns="" id="{6B1079A0-4A6A-442F-A81A-749E93D04C32}"/>
              </a:ext>
            </a:extLst>
          </p:cNvPr>
          <p:cNvGrpSpPr>
            <a:grpSpLocks/>
          </p:cNvGrpSpPr>
          <p:nvPr/>
        </p:nvGrpSpPr>
        <p:grpSpPr bwMode="auto">
          <a:xfrm>
            <a:off x="5749926" y="2720976"/>
            <a:ext cx="4024313" cy="1946275"/>
            <a:chOff x="3207" y="1296"/>
            <a:chExt cx="2535" cy="1226"/>
          </a:xfrm>
        </p:grpSpPr>
        <p:sp>
          <p:nvSpPr>
            <p:cNvPr id="438285" name="Rectangle 13">
              <a:extLst>
                <a:ext uri="{FF2B5EF4-FFF2-40B4-BE49-F238E27FC236}">
                  <a16:creationId xmlns:a16="http://schemas.microsoft.com/office/drawing/2014/main" xmlns="" id="{C2FACB3E-A514-4B25-8EB6-BFACFF413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1833"/>
              <a:ext cx="1239" cy="218"/>
            </a:xfrm>
            <a:prstGeom prst="rect">
              <a:avLst/>
            </a:prstGeom>
            <a:solidFill>
              <a:srgbClr val="00FFFF">
                <a:alpha val="34000"/>
              </a:srgbClr>
            </a:solidFill>
            <a:ln w="9525">
              <a:solidFill>
                <a:srgbClr val="00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altLang="en-US" sz="1600" b="1">
                  <a:solidFill>
                    <a:srgbClr val="0000CC"/>
                  </a:solidFill>
                </a:rPr>
                <a:t>Alzheimer disease</a:t>
              </a:r>
            </a:p>
          </p:txBody>
        </p:sp>
        <p:sp>
          <p:nvSpPr>
            <p:cNvPr id="438286" name="Rectangle 14">
              <a:extLst>
                <a:ext uri="{FF2B5EF4-FFF2-40B4-BE49-F238E27FC236}">
                  <a16:creationId xmlns:a16="http://schemas.microsoft.com/office/drawing/2014/main" xmlns="" id="{8C5634EB-EBAC-4F32-9623-695AA9937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4" y="2304"/>
              <a:ext cx="1245" cy="218"/>
            </a:xfrm>
            <a:prstGeom prst="rect">
              <a:avLst/>
            </a:prstGeom>
            <a:solidFill>
              <a:srgbClr val="00FFFF">
                <a:alpha val="34000"/>
              </a:srgbClr>
            </a:solidFill>
            <a:ln w="9525">
              <a:solidFill>
                <a:srgbClr val="00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altLang="en-US" sz="1600" b="1">
                  <a:solidFill>
                    <a:srgbClr val="0000CC"/>
                  </a:solidFill>
                </a:rPr>
                <a:t>Parkinson disease</a:t>
              </a:r>
            </a:p>
          </p:txBody>
        </p:sp>
        <p:sp>
          <p:nvSpPr>
            <p:cNvPr id="438287" name="Rectangle 15">
              <a:extLst>
                <a:ext uri="{FF2B5EF4-FFF2-40B4-BE49-F238E27FC236}">
                  <a16:creationId xmlns:a16="http://schemas.microsoft.com/office/drawing/2014/main" xmlns="" id="{6F198369-50E4-4929-874D-0825ADE7C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" y="1296"/>
              <a:ext cx="1856" cy="218"/>
            </a:xfrm>
            <a:prstGeom prst="rect">
              <a:avLst/>
            </a:prstGeom>
            <a:solidFill>
              <a:srgbClr val="00FFFF">
                <a:alpha val="34000"/>
              </a:srgbClr>
            </a:solidFill>
            <a:ln w="9525">
              <a:solidFill>
                <a:srgbClr val="00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altLang="en-US" sz="1600" b="1">
                  <a:solidFill>
                    <a:srgbClr val="0000CC"/>
                  </a:solidFill>
                </a:rPr>
                <a:t>Neurodegenerative diseases</a:t>
              </a:r>
            </a:p>
          </p:txBody>
        </p:sp>
        <p:cxnSp>
          <p:nvCxnSpPr>
            <p:cNvPr id="438288" name="AutoShape 16">
              <a:extLst>
                <a:ext uri="{FF2B5EF4-FFF2-40B4-BE49-F238E27FC236}">
                  <a16:creationId xmlns:a16="http://schemas.microsoft.com/office/drawing/2014/main" xmlns="" id="{32D424E2-19D7-47B6-B287-CF077A328A9E}"/>
                </a:ext>
              </a:extLst>
            </p:cNvPr>
            <p:cNvCxnSpPr>
              <a:cxnSpLocks noChangeShapeType="1"/>
              <a:stCxn id="438285" idx="0"/>
              <a:endCxn id="438287" idx="2"/>
            </p:cNvCxnSpPr>
            <p:nvPr/>
          </p:nvCxnSpPr>
          <p:spPr bwMode="auto">
            <a:xfrm flipV="1">
              <a:off x="3827" y="1514"/>
              <a:ext cx="987" cy="319"/>
            </a:xfrm>
            <a:prstGeom prst="straightConnector1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8289" name="AutoShape 17">
              <a:extLst>
                <a:ext uri="{FF2B5EF4-FFF2-40B4-BE49-F238E27FC236}">
                  <a16:creationId xmlns:a16="http://schemas.microsoft.com/office/drawing/2014/main" xmlns="" id="{82E08B71-1261-4616-9A9D-2DB68D30A100}"/>
                </a:ext>
              </a:extLst>
            </p:cNvPr>
            <p:cNvCxnSpPr>
              <a:cxnSpLocks noChangeShapeType="1"/>
              <a:stCxn id="438286" idx="0"/>
              <a:endCxn id="438287" idx="2"/>
            </p:cNvCxnSpPr>
            <p:nvPr/>
          </p:nvCxnSpPr>
          <p:spPr bwMode="auto">
            <a:xfrm flipV="1">
              <a:off x="4407" y="1514"/>
              <a:ext cx="407" cy="790"/>
            </a:xfrm>
            <a:prstGeom prst="straightConnector1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8290" name="Text Box 18">
              <a:extLst>
                <a:ext uri="{FF2B5EF4-FFF2-40B4-BE49-F238E27FC236}">
                  <a16:creationId xmlns:a16="http://schemas.microsoft.com/office/drawing/2014/main" xmlns="" id="{CBBDD7F8-9C93-4A8D-A22F-53ACBD59C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2" y="1610"/>
              <a:ext cx="27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en-US" sz="1600" i="1">
                  <a:solidFill>
                    <a:schemeClr val="bg2"/>
                  </a:solidFill>
                </a:rPr>
                <a:t>isa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98DDBA77-07D1-4E48-8327-E75F1FE28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852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58781A-47D4-45F7-8566-97CA180D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ED6A6-CAA8-48FF-B76A-B4E465A8E62B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442370" name="Rectangle 2">
            <a:extLst>
              <a:ext uri="{FF2B5EF4-FFF2-40B4-BE49-F238E27FC236}">
                <a16:creationId xmlns:a16="http://schemas.microsoft.com/office/drawing/2014/main" xmlns="" id="{43BBA352-87D6-49CB-A709-46B2690018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-166706"/>
            <a:ext cx="9601200" cy="966727"/>
          </a:xfrm>
        </p:spPr>
        <p:txBody>
          <a:bodyPr/>
          <a:lstStyle/>
          <a:p>
            <a:r>
              <a:rPr lang="en-US" altLang="en-US" dirty="0"/>
              <a:t>Semantic Web  Technologies</a:t>
            </a:r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xmlns="" id="{8D8AF99E-56F7-4862-BBC6-17CDC16FBC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1310641"/>
            <a:ext cx="9601200" cy="398144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Richer structure for resources</a:t>
            </a:r>
          </a:p>
          <a:p>
            <a:pPr lvl="1">
              <a:lnSpc>
                <a:spcPct val="90000"/>
              </a:lnSpc>
            </a:pPr>
            <a:r>
              <a:rPr lang="en-US" altLang="en-US" dirty="0" err="1"/>
              <a:t>eXtensible</a:t>
            </a:r>
            <a:r>
              <a:rPr lang="en-US" altLang="en-US" dirty="0"/>
              <a:t> Markup Language (XML)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Exposed semantics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Resource Description Framework (RDF)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Explicit semantics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Ontologies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Web Ontology Language (OWL)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F6B99E5-DD71-4FEC-941C-C51CF547A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4743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008D866-1966-4F2E-9BA8-BA3CB800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90480-396A-4512-9176-4D8504DCAA8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xmlns="" id="{3BE91C72-DB5C-4786-8FF9-0FB8B4A0BF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-181946"/>
            <a:ext cx="9601200" cy="96672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Semantic Data Integration: </a:t>
            </a:r>
            <a:r>
              <a:rPr lang="en-US" altLang="en-US">
                <a:solidFill>
                  <a:schemeClr val="accent2"/>
                </a:solidFill>
              </a:rPr>
              <a:t>Incremental Roadmap</a:t>
            </a:r>
          </a:p>
        </p:txBody>
      </p:sp>
      <p:sp>
        <p:nvSpPr>
          <p:cNvPr id="391171" name="Rectangle 3">
            <a:extLst>
              <a:ext uri="{FF2B5EF4-FFF2-40B4-BE49-F238E27FC236}">
                <a16:creationId xmlns:a16="http://schemas.microsoft.com/office/drawing/2014/main" xmlns="" id="{6908809C-26C1-4E4B-8272-3EF8062DFD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493521"/>
            <a:ext cx="8229600" cy="4221163"/>
          </a:xfrm>
        </p:spPr>
        <p:txBody>
          <a:bodyPr/>
          <a:lstStyle/>
          <a:p>
            <a:r>
              <a:rPr lang="en-US" altLang="en-US" sz="2400" dirty="0"/>
              <a:t>Data assets remain as they are!</a:t>
            </a:r>
            <a:br>
              <a:rPr lang="en-US" altLang="en-US" sz="2400" dirty="0"/>
            </a:br>
            <a:r>
              <a:rPr lang="en-US" altLang="en-US" sz="2400" dirty="0"/>
              <a:t>They do not need to be modified</a:t>
            </a:r>
          </a:p>
          <a:p>
            <a:r>
              <a:rPr lang="en-US" altLang="en-US" sz="2400" dirty="0"/>
              <a:t>The wrapper abstracts out details related to location, access and data structure</a:t>
            </a:r>
          </a:p>
          <a:p>
            <a:r>
              <a:rPr lang="en-US" altLang="en-US" sz="2400" dirty="0"/>
              <a:t>Integration happens at the information level</a:t>
            </a:r>
          </a:p>
          <a:p>
            <a:r>
              <a:rPr lang="en-US" altLang="en-US" sz="2400" dirty="0"/>
              <a:t>Highly configurable and incremental process</a:t>
            </a:r>
          </a:p>
          <a:p>
            <a:r>
              <a:rPr lang="en-US" altLang="en-US" sz="2400" dirty="0"/>
              <a:t>Ability to specify declarative rules and mappings for further hypothesis generation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05EBF6D-B22A-475E-B2B8-372E17701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0065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xmlns="" id="{5CBC0C39-E8AF-4C50-B6A4-72EF45CE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85D1-05CF-426D-9B2D-9507F6F848E6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67970" name="Rectangle 2">
            <a:extLst>
              <a:ext uri="{FF2B5EF4-FFF2-40B4-BE49-F238E27FC236}">
                <a16:creationId xmlns:a16="http://schemas.microsoft.com/office/drawing/2014/main" xmlns="" id="{A6B4A145-73BD-4AA3-AF55-32D86EC259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RDBM =&gt; RDF</a:t>
            </a:r>
          </a:p>
        </p:txBody>
      </p:sp>
      <p:sp>
        <p:nvSpPr>
          <p:cNvPr id="467971" name="Text Box 3">
            <a:extLst>
              <a:ext uri="{FF2B5EF4-FFF2-40B4-BE49-F238E27FC236}">
                <a16:creationId xmlns:a16="http://schemas.microsoft.com/office/drawing/2014/main" xmlns="" id="{AB238BE4-5629-45A8-8DF5-06AC40FEE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6776" y="5502275"/>
            <a:ext cx="30273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/>
              <a:t>Virtualized RDF</a:t>
            </a:r>
          </a:p>
        </p:txBody>
      </p:sp>
      <p:sp>
        <p:nvSpPr>
          <p:cNvPr id="467972" name="AutoShape 4">
            <a:extLst>
              <a:ext uri="{FF2B5EF4-FFF2-40B4-BE49-F238E27FC236}">
                <a16:creationId xmlns:a16="http://schemas.microsoft.com/office/drawing/2014/main" xmlns="" id="{A9D89ACA-C1BB-4FCE-B23C-4B2942DA6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2413000"/>
            <a:ext cx="1485900" cy="1752600"/>
          </a:xfrm>
          <a:prstGeom prst="can">
            <a:avLst>
              <a:gd name="adj" fmla="val 2948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73" name="AutoShape 5">
            <a:extLst>
              <a:ext uri="{FF2B5EF4-FFF2-40B4-BE49-F238E27FC236}">
                <a16:creationId xmlns:a16="http://schemas.microsoft.com/office/drawing/2014/main" xmlns="" id="{A8A1668C-3688-4435-A744-C2F4E8FA7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0200" y="2463800"/>
            <a:ext cx="1485900" cy="1752600"/>
          </a:xfrm>
          <a:prstGeom prst="can">
            <a:avLst>
              <a:gd name="adj" fmla="val 2948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74" name="Freeform 6">
            <a:extLst>
              <a:ext uri="{FF2B5EF4-FFF2-40B4-BE49-F238E27FC236}">
                <a16:creationId xmlns:a16="http://schemas.microsoft.com/office/drawing/2014/main" xmlns="" id="{939A8064-54A1-496A-B96D-2E77E84F4C4B}"/>
              </a:ext>
            </a:extLst>
          </p:cNvPr>
          <p:cNvSpPr>
            <a:spLocks/>
          </p:cNvSpPr>
          <p:nvPr/>
        </p:nvSpPr>
        <p:spPr bwMode="auto">
          <a:xfrm>
            <a:off x="2087564" y="2552700"/>
            <a:ext cx="2009775" cy="2033588"/>
          </a:xfrm>
          <a:custGeom>
            <a:avLst/>
            <a:gdLst>
              <a:gd name="T0" fmla="*/ 5 w 1266"/>
              <a:gd name="T1" fmla="*/ 0 h 1281"/>
              <a:gd name="T2" fmla="*/ 29 w 1266"/>
              <a:gd name="T3" fmla="*/ 712 h 1281"/>
              <a:gd name="T4" fmla="*/ 181 w 1266"/>
              <a:gd name="T5" fmla="*/ 1176 h 1281"/>
              <a:gd name="T6" fmla="*/ 645 w 1266"/>
              <a:gd name="T7" fmla="*/ 1280 h 1281"/>
              <a:gd name="T8" fmla="*/ 1085 w 1266"/>
              <a:gd name="T9" fmla="*/ 1168 h 1281"/>
              <a:gd name="T10" fmla="*/ 1237 w 1266"/>
              <a:gd name="T11" fmla="*/ 736 h 1281"/>
              <a:gd name="T12" fmla="*/ 1261 w 1266"/>
              <a:gd name="T13" fmla="*/ 8 h 1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6" h="1281">
                <a:moveTo>
                  <a:pt x="5" y="0"/>
                </a:moveTo>
                <a:cubicBezTo>
                  <a:pt x="8" y="119"/>
                  <a:pt x="0" y="516"/>
                  <a:pt x="29" y="712"/>
                </a:cubicBezTo>
                <a:cubicBezTo>
                  <a:pt x="58" y="908"/>
                  <a:pt x="78" y="1081"/>
                  <a:pt x="181" y="1176"/>
                </a:cubicBezTo>
                <a:cubicBezTo>
                  <a:pt x="284" y="1271"/>
                  <a:pt x="494" y="1281"/>
                  <a:pt x="645" y="1280"/>
                </a:cubicBezTo>
                <a:cubicBezTo>
                  <a:pt x="796" y="1279"/>
                  <a:pt x="986" y="1259"/>
                  <a:pt x="1085" y="1168"/>
                </a:cubicBezTo>
                <a:cubicBezTo>
                  <a:pt x="1184" y="1077"/>
                  <a:pt x="1208" y="929"/>
                  <a:pt x="1237" y="736"/>
                </a:cubicBezTo>
                <a:cubicBezTo>
                  <a:pt x="1266" y="543"/>
                  <a:pt x="1256" y="160"/>
                  <a:pt x="1261" y="8"/>
                </a:cubicBezTo>
              </a:path>
            </a:pathLst>
          </a:custGeom>
          <a:noFill/>
          <a:ln w="76200" cmpd="sng">
            <a:pattFill prst="smCheck">
              <a:fgClr>
                <a:srgbClr val="FF0B05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75" name="Freeform 7">
            <a:extLst>
              <a:ext uri="{FF2B5EF4-FFF2-40B4-BE49-F238E27FC236}">
                <a16:creationId xmlns:a16="http://schemas.microsoft.com/office/drawing/2014/main" xmlns="" id="{3DB22781-0DEB-4A6E-B6E2-B89880D088F1}"/>
              </a:ext>
            </a:extLst>
          </p:cNvPr>
          <p:cNvSpPr>
            <a:spLocks/>
          </p:cNvSpPr>
          <p:nvPr/>
        </p:nvSpPr>
        <p:spPr bwMode="auto">
          <a:xfrm>
            <a:off x="7700964" y="2603500"/>
            <a:ext cx="2009775" cy="2033588"/>
          </a:xfrm>
          <a:custGeom>
            <a:avLst/>
            <a:gdLst>
              <a:gd name="T0" fmla="*/ 5 w 1266"/>
              <a:gd name="T1" fmla="*/ 0 h 1281"/>
              <a:gd name="T2" fmla="*/ 29 w 1266"/>
              <a:gd name="T3" fmla="*/ 712 h 1281"/>
              <a:gd name="T4" fmla="*/ 181 w 1266"/>
              <a:gd name="T5" fmla="*/ 1176 h 1281"/>
              <a:gd name="T6" fmla="*/ 645 w 1266"/>
              <a:gd name="T7" fmla="*/ 1280 h 1281"/>
              <a:gd name="T8" fmla="*/ 1085 w 1266"/>
              <a:gd name="T9" fmla="*/ 1168 h 1281"/>
              <a:gd name="T10" fmla="*/ 1237 w 1266"/>
              <a:gd name="T11" fmla="*/ 736 h 1281"/>
              <a:gd name="T12" fmla="*/ 1261 w 1266"/>
              <a:gd name="T13" fmla="*/ 8 h 1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6" h="1281">
                <a:moveTo>
                  <a:pt x="5" y="0"/>
                </a:moveTo>
                <a:cubicBezTo>
                  <a:pt x="8" y="119"/>
                  <a:pt x="0" y="516"/>
                  <a:pt x="29" y="712"/>
                </a:cubicBezTo>
                <a:cubicBezTo>
                  <a:pt x="58" y="908"/>
                  <a:pt x="78" y="1081"/>
                  <a:pt x="181" y="1176"/>
                </a:cubicBezTo>
                <a:cubicBezTo>
                  <a:pt x="284" y="1271"/>
                  <a:pt x="494" y="1281"/>
                  <a:pt x="645" y="1280"/>
                </a:cubicBezTo>
                <a:cubicBezTo>
                  <a:pt x="796" y="1279"/>
                  <a:pt x="986" y="1259"/>
                  <a:pt x="1085" y="1168"/>
                </a:cubicBezTo>
                <a:cubicBezTo>
                  <a:pt x="1184" y="1077"/>
                  <a:pt x="1208" y="929"/>
                  <a:pt x="1237" y="736"/>
                </a:cubicBezTo>
                <a:cubicBezTo>
                  <a:pt x="1266" y="543"/>
                  <a:pt x="1256" y="160"/>
                  <a:pt x="1261" y="8"/>
                </a:cubicBezTo>
              </a:path>
            </a:pathLst>
          </a:custGeom>
          <a:noFill/>
          <a:ln w="76200" cmpd="sng">
            <a:pattFill prst="smCheck">
              <a:fgClr>
                <a:srgbClr val="FF0B05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76" name="Text Box 8">
            <a:extLst>
              <a:ext uri="{FF2B5EF4-FFF2-40B4-BE49-F238E27FC236}">
                <a16:creationId xmlns:a16="http://schemas.microsoft.com/office/drawing/2014/main" xmlns="" id="{E0EF8A0D-655E-4CAE-A58D-29B78DC49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700" y="1981200"/>
            <a:ext cx="26543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latin typeface="Times" panose="02020603050405020304" pitchFamily="18" charset="0"/>
              </a:rPr>
              <a:t>&lt;hasDisease&gt;</a:t>
            </a:r>
          </a:p>
          <a:p>
            <a:pPr algn="ctr">
              <a:spcBef>
                <a:spcPct val="50000"/>
              </a:spcBef>
            </a:pPr>
            <a:endParaRPr lang="en-US" altLang="en-US" sz="2400">
              <a:latin typeface="Times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en-US" sz="2400">
                <a:latin typeface="Times" panose="02020603050405020304" pitchFamily="18" charset="0"/>
              </a:rPr>
              <a:t>&lt;interactsWith&gt;</a:t>
            </a:r>
          </a:p>
          <a:p>
            <a:pPr algn="ctr">
              <a:spcBef>
                <a:spcPct val="50000"/>
              </a:spcBef>
            </a:pPr>
            <a:endParaRPr lang="en-US" altLang="en-US" sz="2400">
              <a:latin typeface="Times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en-US" sz="2400">
                <a:latin typeface="Times" panose="02020603050405020304" pitchFamily="18" charset="0"/>
              </a:rPr>
              <a:t>&lt;canCause&gt;</a:t>
            </a:r>
          </a:p>
        </p:txBody>
      </p:sp>
      <p:sp>
        <p:nvSpPr>
          <p:cNvPr id="467977" name="Line 9">
            <a:extLst>
              <a:ext uri="{FF2B5EF4-FFF2-40B4-BE49-F238E27FC236}">
                <a16:creationId xmlns:a16="http://schemas.microsoft.com/office/drawing/2014/main" xmlns="" id="{5F9E85D0-47E2-4126-B0FC-891D17C6C1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52900" y="2298700"/>
            <a:ext cx="736600" cy="444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78" name="Line 10">
            <a:extLst>
              <a:ext uri="{FF2B5EF4-FFF2-40B4-BE49-F238E27FC236}">
                <a16:creationId xmlns:a16="http://schemas.microsoft.com/office/drawing/2014/main" xmlns="" id="{DF1051A6-C024-438F-81B5-17F9A533C3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794500" y="2247900"/>
            <a:ext cx="8763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79" name="Line 11">
            <a:extLst>
              <a:ext uri="{FF2B5EF4-FFF2-40B4-BE49-F238E27FC236}">
                <a16:creationId xmlns:a16="http://schemas.microsoft.com/office/drawing/2014/main" xmlns="" id="{11149A27-8AD2-4655-B409-21B9AFADA6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78300" y="3378200"/>
            <a:ext cx="711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80" name="Line 12">
            <a:extLst>
              <a:ext uri="{FF2B5EF4-FFF2-40B4-BE49-F238E27FC236}">
                <a16:creationId xmlns:a16="http://schemas.microsoft.com/office/drawing/2014/main" xmlns="" id="{5DFBBA9A-8E1C-43FB-BEC2-05796ABA3B7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40200" y="4013200"/>
            <a:ext cx="10033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81" name="Line 13">
            <a:extLst>
              <a:ext uri="{FF2B5EF4-FFF2-40B4-BE49-F238E27FC236}">
                <a16:creationId xmlns:a16="http://schemas.microsoft.com/office/drawing/2014/main" xmlns="" id="{2B7B59BB-BC97-4D5C-8C73-BFF3A318DA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5000" y="3340100"/>
            <a:ext cx="711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82" name="Line 14">
            <a:extLst>
              <a:ext uri="{FF2B5EF4-FFF2-40B4-BE49-F238E27FC236}">
                <a16:creationId xmlns:a16="http://schemas.microsoft.com/office/drawing/2014/main" xmlns="" id="{9C5F9038-9EA1-46E7-88E4-E05AB9A638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94500" y="4114800"/>
            <a:ext cx="889000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7983" name="Text Box 15">
            <a:extLst>
              <a:ext uri="{FF2B5EF4-FFF2-40B4-BE49-F238E27FC236}">
                <a16:creationId xmlns:a16="http://schemas.microsoft.com/office/drawing/2014/main" xmlns="" id="{631BD68C-DC4D-4537-84E3-6CCF9F68F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159000"/>
            <a:ext cx="952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imes" panose="02020603050405020304" pitchFamily="18" charset="0"/>
              </a:rPr>
              <a:t>&lt;URI&gt;</a:t>
            </a:r>
          </a:p>
        </p:txBody>
      </p:sp>
      <p:sp>
        <p:nvSpPr>
          <p:cNvPr id="467984" name="Text Box 16">
            <a:extLst>
              <a:ext uri="{FF2B5EF4-FFF2-40B4-BE49-F238E27FC236}">
                <a16:creationId xmlns:a16="http://schemas.microsoft.com/office/drawing/2014/main" xmlns="" id="{DFC4FDC2-FE34-4012-B1B2-31725884C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048000"/>
            <a:ext cx="952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imes" panose="02020603050405020304" pitchFamily="18" charset="0"/>
              </a:rPr>
              <a:t>&lt;URI&gt;</a:t>
            </a:r>
          </a:p>
        </p:txBody>
      </p:sp>
      <p:sp>
        <p:nvSpPr>
          <p:cNvPr id="467985" name="Text Box 17">
            <a:extLst>
              <a:ext uri="{FF2B5EF4-FFF2-40B4-BE49-F238E27FC236}">
                <a16:creationId xmlns:a16="http://schemas.microsoft.com/office/drawing/2014/main" xmlns="" id="{1D85F1C5-1DF5-4176-A441-AE9BBDE4F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3708400"/>
            <a:ext cx="952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imes" panose="02020603050405020304" pitchFamily="18" charset="0"/>
              </a:rPr>
              <a:t>&lt;URI&gt;</a:t>
            </a:r>
          </a:p>
        </p:txBody>
      </p:sp>
      <p:sp>
        <p:nvSpPr>
          <p:cNvPr id="467986" name="Text Box 18">
            <a:extLst>
              <a:ext uri="{FF2B5EF4-FFF2-40B4-BE49-F238E27FC236}">
                <a16:creationId xmlns:a16="http://schemas.microsoft.com/office/drawing/2014/main" xmlns="" id="{B38229B4-4FA3-45EB-8D43-DD149E443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2324100"/>
            <a:ext cx="952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imes" panose="02020603050405020304" pitchFamily="18" charset="0"/>
              </a:rPr>
              <a:t>&lt;URI&gt;</a:t>
            </a:r>
          </a:p>
        </p:txBody>
      </p:sp>
      <p:sp>
        <p:nvSpPr>
          <p:cNvPr id="467987" name="Text Box 19">
            <a:extLst>
              <a:ext uri="{FF2B5EF4-FFF2-40B4-BE49-F238E27FC236}">
                <a16:creationId xmlns:a16="http://schemas.microsoft.com/office/drawing/2014/main" xmlns="" id="{156F06DB-A578-43E2-9E1F-D400B39BB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3100" y="3067050"/>
            <a:ext cx="952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imes" panose="02020603050405020304" pitchFamily="18" charset="0"/>
              </a:rPr>
              <a:t>&lt;URI&gt;</a:t>
            </a:r>
          </a:p>
        </p:txBody>
      </p:sp>
      <p:sp>
        <p:nvSpPr>
          <p:cNvPr id="467988" name="Text Box 20">
            <a:extLst>
              <a:ext uri="{FF2B5EF4-FFF2-40B4-BE49-F238E27FC236}">
                <a16:creationId xmlns:a16="http://schemas.microsoft.com/office/drawing/2014/main" xmlns="" id="{F36E9179-D554-4FFF-B65F-54F780C8E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4700" y="3860800"/>
            <a:ext cx="952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imes" panose="02020603050405020304" pitchFamily="18" charset="0"/>
              </a:rPr>
              <a:t>&lt;URI&gt;</a:t>
            </a:r>
          </a:p>
        </p:txBody>
      </p:sp>
      <p:sp>
        <p:nvSpPr>
          <p:cNvPr id="467989" name="Text Box 21">
            <a:extLst>
              <a:ext uri="{FF2B5EF4-FFF2-40B4-BE49-F238E27FC236}">
                <a16:creationId xmlns:a16="http://schemas.microsoft.com/office/drawing/2014/main" xmlns="" id="{9FC69273-4C55-4D5A-BAD9-884F50AD1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2895600"/>
            <a:ext cx="1447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imes" panose="02020603050405020304" pitchFamily="18" charset="0"/>
              </a:rPr>
              <a:t>{primary keys}</a:t>
            </a:r>
          </a:p>
        </p:txBody>
      </p:sp>
      <p:sp>
        <p:nvSpPr>
          <p:cNvPr id="467990" name="Text Box 22">
            <a:extLst>
              <a:ext uri="{FF2B5EF4-FFF2-40B4-BE49-F238E27FC236}">
                <a16:creationId xmlns:a16="http://schemas.microsoft.com/office/drawing/2014/main" xmlns="" id="{C7F276F1-F16D-430B-8558-72BEE4B08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895600"/>
            <a:ext cx="1447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imes" panose="02020603050405020304" pitchFamily="18" charset="0"/>
              </a:rPr>
              <a:t>{primary keys}</a:t>
            </a:r>
          </a:p>
        </p:txBody>
      </p:sp>
    </p:spTree>
    <p:extLst>
      <p:ext uri="{BB962C8B-B14F-4D97-AF65-F5344CB8AC3E}">
        <p14:creationId xmlns:p14="http://schemas.microsoft.com/office/powerpoint/2010/main" val="402411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7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xmlns="" id="{203340C2-452C-41A6-9A42-03E6737B6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1450" y="5973909"/>
            <a:ext cx="601407" cy="222436"/>
          </a:xfrm>
        </p:spPr>
        <p:txBody>
          <a:bodyPr/>
          <a:lstStyle/>
          <a:p>
            <a:fld id="{ACC8EE0E-9DC4-4A6C-8E45-B6D81779FA51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93218" name="Rectangle 2">
            <a:extLst>
              <a:ext uri="{FF2B5EF4-FFF2-40B4-BE49-F238E27FC236}">
                <a16:creationId xmlns:a16="http://schemas.microsoft.com/office/drawing/2014/main" xmlns="" id="{00476C56-FABD-4905-9442-E3A815CC73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altLang="en-US" sz="3600"/>
              <a:t>Semantic Data Integration</a:t>
            </a:r>
            <a:br>
              <a:rPr lang="en-US" altLang="en-US" sz="3600"/>
            </a:br>
            <a:r>
              <a:rPr lang="en-US" altLang="en-US" sz="3600">
                <a:solidFill>
                  <a:schemeClr val="accent2"/>
                </a:solidFill>
              </a:rPr>
              <a:t>Bridging Clinical and Genomic Information</a:t>
            </a:r>
          </a:p>
        </p:txBody>
      </p:sp>
      <p:sp>
        <p:nvSpPr>
          <p:cNvPr id="393219" name="Rectangle 3">
            <a:extLst>
              <a:ext uri="{FF2B5EF4-FFF2-40B4-BE49-F238E27FC236}">
                <a16:creationId xmlns:a16="http://schemas.microsoft.com/office/drawing/2014/main" xmlns="" id="{662C7756-74F1-4527-B85F-B3D86892D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72640"/>
            <a:ext cx="35814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3220" name="Text Box 4">
            <a:extLst>
              <a:ext uri="{FF2B5EF4-FFF2-40B4-BE49-F238E27FC236}">
                <a16:creationId xmlns:a16="http://schemas.microsoft.com/office/drawing/2014/main" xmlns="" id="{C72F8107-637B-4831-A0E4-43E8B09A4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158241"/>
            <a:ext cx="935038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400">
                <a:solidFill>
                  <a:srgbClr val="0000FF"/>
                </a:solidFill>
                <a:latin typeface="Times New Roman" panose="02020603050405020304" pitchFamily="18" charset="0"/>
              </a:rPr>
              <a:t>“Paternal”</a:t>
            </a:r>
          </a:p>
        </p:txBody>
      </p:sp>
      <p:sp>
        <p:nvSpPr>
          <p:cNvPr id="393221" name="Text Box 5">
            <a:extLst>
              <a:ext uri="{FF2B5EF4-FFF2-40B4-BE49-F238E27FC236}">
                <a16:creationId xmlns:a16="http://schemas.microsoft.com/office/drawing/2014/main" xmlns="" id="{9A2785F7-F709-4E3D-8C4A-F242BF045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1" y="1234441"/>
            <a:ext cx="28257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40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393222" name="Line 6">
            <a:extLst>
              <a:ext uri="{FF2B5EF4-FFF2-40B4-BE49-F238E27FC236}">
                <a16:creationId xmlns:a16="http://schemas.microsoft.com/office/drawing/2014/main" xmlns="" id="{5592E847-7D84-4167-BD24-C175AD2B5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146304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3223" name="Line 7">
            <a:extLst>
              <a:ext uri="{FF2B5EF4-FFF2-40B4-BE49-F238E27FC236}">
                <a16:creationId xmlns:a16="http://schemas.microsoft.com/office/drawing/2014/main" xmlns="" id="{09802FD8-204C-4667-BF84-E4CEE03B6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53924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3224" name="Text Box 8">
            <a:extLst>
              <a:ext uri="{FF2B5EF4-FFF2-40B4-BE49-F238E27FC236}">
                <a16:creationId xmlns:a16="http://schemas.microsoft.com/office/drawing/2014/main" xmlns="" id="{4A4FC297-93C8-46A8-8879-8DD9F916F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1626553"/>
            <a:ext cx="490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400">
                <a:solidFill>
                  <a:srgbClr val="0000FF"/>
                </a:solidFill>
                <a:latin typeface="Times New Roman" panose="02020603050405020304" pitchFamily="18" charset="0"/>
              </a:rPr>
              <a:t>type</a:t>
            </a:r>
          </a:p>
        </p:txBody>
      </p:sp>
      <p:sp>
        <p:nvSpPr>
          <p:cNvPr id="393225" name="Text Box 9">
            <a:extLst>
              <a:ext uri="{FF2B5EF4-FFF2-40B4-BE49-F238E27FC236}">
                <a16:creationId xmlns:a16="http://schemas.microsoft.com/office/drawing/2014/main" xmlns="" id="{58A88417-E079-4989-832D-80F194054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1" y="1615440"/>
            <a:ext cx="658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400">
                <a:solidFill>
                  <a:srgbClr val="0000FF"/>
                </a:solidFill>
                <a:latin typeface="Times New Roman" panose="02020603050405020304" pitchFamily="18" charset="0"/>
              </a:rPr>
              <a:t>degree</a:t>
            </a:r>
          </a:p>
        </p:txBody>
      </p:sp>
      <p:grpSp>
        <p:nvGrpSpPr>
          <p:cNvPr id="393226" name="Group 10">
            <a:extLst>
              <a:ext uri="{FF2B5EF4-FFF2-40B4-BE49-F238E27FC236}">
                <a16:creationId xmlns:a16="http://schemas.microsoft.com/office/drawing/2014/main" xmlns="" id="{081A02C4-21CD-43F7-ABFB-FFD32409DE43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082041"/>
            <a:ext cx="4267200" cy="3522663"/>
            <a:chOff x="96" y="912"/>
            <a:chExt cx="2688" cy="2219"/>
          </a:xfrm>
        </p:grpSpPr>
        <p:sp>
          <p:nvSpPr>
            <p:cNvPr id="393227" name="Text Box 11">
              <a:extLst>
                <a:ext uri="{FF2B5EF4-FFF2-40B4-BE49-F238E27FC236}">
                  <a16:creationId xmlns:a16="http://schemas.microsoft.com/office/drawing/2014/main" xmlns="" id="{88F1E5D1-FF28-4A3B-986F-603630AF3C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728"/>
              <a:ext cx="651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Patient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URI1)</a:t>
              </a:r>
            </a:p>
          </p:txBody>
        </p:sp>
        <p:sp>
          <p:nvSpPr>
            <p:cNvPr id="393228" name="Text Box 12">
              <a:extLst>
                <a:ext uri="{FF2B5EF4-FFF2-40B4-BE49-F238E27FC236}">
                  <a16:creationId xmlns:a16="http://schemas.microsoft.com/office/drawing/2014/main" xmlns="" id="{D6DA26E3-3378-4B51-B59B-1FBDECC3AB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056"/>
              <a:ext cx="49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“Mr. X”</a:t>
              </a:r>
            </a:p>
          </p:txBody>
        </p:sp>
        <p:sp>
          <p:nvSpPr>
            <p:cNvPr id="393229" name="Text Box 13">
              <a:extLst>
                <a:ext uri="{FF2B5EF4-FFF2-40B4-BE49-F238E27FC236}">
                  <a16:creationId xmlns:a16="http://schemas.microsoft.com/office/drawing/2014/main" xmlns="" id="{39DE581B-7F4F-4F23-95EA-6159312AE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1344"/>
              <a:ext cx="35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93230" name="Text Box 14">
              <a:extLst>
                <a:ext uri="{FF2B5EF4-FFF2-40B4-BE49-F238E27FC236}">
                  <a16:creationId xmlns:a16="http://schemas.microsoft.com/office/drawing/2014/main" xmlns="" id="{7FEB2BE0-5C7A-4606-8076-288847C169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1728"/>
              <a:ext cx="651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Person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URI2)</a:t>
              </a:r>
            </a:p>
          </p:txBody>
        </p:sp>
        <p:sp>
          <p:nvSpPr>
            <p:cNvPr id="393231" name="Line 15">
              <a:extLst>
                <a:ext uri="{FF2B5EF4-FFF2-40B4-BE49-F238E27FC236}">
                  <a16:creationId xmlns:a16="http://schemas.microsoft.com/office/drawing/2014/main" xmlns="" id="{46F8FA26-DE84-461C-9936-56259F96B5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" y="192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32" name="Text Box 16">
              <a:extLst>
                <a:ext uri="{FF2B5EF4-FFF2-40B4-BE49-F238E27FC236}">
                  <a16:creationId xmlns:a16="http://schemas.microsoft.com/office/drawing/2014/main" xmlns="" id="{E6152397-CDF6-43E5-83E2-27FF21112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1680"/>
              <a:ext cx="56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related_to</a:t>
              </a:r>
            </a:p>
          </p:txBody>
        </p:sp>
        <p:sp>
          <p:nvSpPr>
            <p:cNvPr id="393233" name="Text Box 17">
              <a:extLst>
                <a:ext uri="{FF2B5EF4-FFF2-40B4-BE49-F238E27FC236}">
                  <a16:creationId xmlns:a16="http://schemas.microsoft.com/office/drawing/2014/main" xmlns="" id="{B72548C5-AE21-4852-BB2E-B4B5A77995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2672"/>
              <a:ext cx="775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FamilyHistory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URI3)</a:t>
              </a:r>
            </a:p>
          </p:txBody>
        </p:sp>
        <p:sp>
          <p:nvSpPr>
            <p:cNvPr id="393234" name="Line 18">
              <a:extLst>
                <a:ext uri="{FF2B5EF4-FFF2-40B4-BE49-F238E27FC236}">
                  <a16:creationId xmlns:a16="http://schemas.microsoft.com/office/drawing/2014/main" xmlns="" id="{E7096399-E87C-4A31-821F-F3807975AA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048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35" name="Text Box 19">
              <a:extLst>
                <a:ext uri="{FF2B5EF4-FFF2-40B4-BE49-F238E27FC236}">
                  <a16:creationId xmlns:a16="http://schemas.microsoft.com/office/drawing/2014/main" xmlns="" id="{44E11BD2-11B7-4276-B673-4E04998D7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2304"/>
              <a:ext cx="98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has_family_history</a:t>
              </a:r>
            </a:p>
          </p:txBody>
        </p:sp>
        <p:sp>
          <p:nvSpPr>
            <p:cNvPr id="393236" name="Text Box 20">
              <a:extLst>
                <a:ext uri="{FF2B5EF4-FFF2-40B4-BE49-F238E27FC236}">
                  <a16:creationId xmlns:a16="http://schemas.microsoft.com/office/drawing/2014/main" xmlns="" id="{618DDFA6-5020-4AC4-9AF8-5401593F2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688"/>
              <a:ext cx="854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“Sudden Death”</a:t>
              </a:r>
            </a:p>
          </p:txBody>
        </p:sp>
        <p:sp>
          <p:nvSpPr>
            <p:cNvPr id="393237" name="Line 21">
              <a:extLst>
                <a:ext uri="{FF2B5EF4-FFF2-40B4-BE49-F238E27FC236}">
                  <a16:creationId xmlns:a16="http://schemas.microsoft.com/office/drawing/2014/main" xmlns="" id="{3F6BEDB0-21DE-4F98-85F7-1A3865DB82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2784"/>
              <a:ext cx="76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38" name="Text Box 22">
              <a:extLst>
                <a:ext uri="{FF2B5EF4-FFF2-40B4-BE49-F238E27FC236}">
                  <a16:creationId xmlns:a16="http://schemas.microsoft.com/office/drawing/2014/main" xmlns="" id="{F7EDF639-5CE0-4B3B-8391-0D0A6C9202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2544"/>
              <a:ext cx="48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problem</a:t>
              </a:r>
            </a:p>
          </p:txBody>
        </p:sp>
        <p:sp>
          <p:nvSpPr>
            <p:cNvPr id="393239" name="Line 23">
              <a:extLst>
                <a:ext uri="{FF2B5EF4-FFF2-40B4-BE49-F238E27FC236}">
                  <a16:creationId xmlns:a16="http://schemas.microsoft.com/office/drawing/2014/main" xmlns="" id="{9E3FC6C4-DB81-4C8C-8793-D76CA28609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48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40" name="Line 24">
              <a:extLst>
                <a:ext uri="{FF2B5EF4-FFF2-40B4-BE49-F238E27FC236}">
                  <a16:creationId xmlns:a16="http://schemas.microsoft.com/office/drawing/2014/main" xmlns="" id="{11CEEFAD-335A-491F-85E2-FC4B82C4F9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2064"/>
              <a:ext cx="72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41" name="Text Box 25">
              <a:extLst>
                <a:ext uri="{FF2B5EF4-FFF2-40B4-BE49-F238E27FC236}">
                  <a16:creationId xmlns:a16="http://schemas.microsoft.com/office/drawing/2014/main" xmlns="" id="{F59C1D2F-FF8E-4462-8786-31B3B8ED27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2256"/>
              <a:ext cx="9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associated_relative</a:t>
              </a:r>
            </a:p>
          </p:txBody>
        </p:sp>
        <p:sp>
          <p:nvSpPr>
            <p:cNvPr id="393242" name="Rectangle 26">
              <a:extLst>
                <a:ext uri="{FF2B5EF4-FFF2-40B4-BE49-F238E27FC236}">
                  <a16:creationId xmlns:a16="http://schemas.microsoft.com/office/drawing/2014/main" xmlns="" id="{41008DC2-216F-447C-9E05-285DEE360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912"/>
              <a:ext cx="2688" cy="22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3243" name="Text Box 27">
              <a:extLst>
                <a:ext uri="{FF2B5EF4-FFF2-40B4-BE49-F238E27FC236}">
                  <a16:creationId xmlns:a16="http://schemas.microsoft.com/office/drawing/2014/main" xmlns="" id="{81F6F27B-C425-4070-A8BE-3B9DA06139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" y="2919"/>
              <a:ext cx="70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600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EMR Data</a:t>
              </a:r>
            </a:p>
          </p:txBody>
        </p:sp>
      </p:grpSp>
      <p:grpSp>
        <p:nvGrpSpPr>
          <p:cNvPr id="393244" name="Group 28">
            <a:extLst>
              <a:ext uri="{FF2B5EF4-FFF2-40B4-BE49-F238E27FC236}">
                <a16:creationId xmlns:a16="http://schemas.microsoft.com/office/drawing/2014/main" xmlns="" id="{14FAAB22-7472-4C23-9F22-AC9AA05D6969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1082040"/>
            <a:ext cx="4038600" cy="3810000"/>
            <a:chOff x="3072" y="912"/>
            <a:chExt cx="2544" cy="2400"/>
          </a:xfrm>
        </p:grpSpPr>
        <p:sp>
          <p:nvSpPr>
            <p:cNvPr id="393245" name="Text Box 29">
              <a:extLst>
                <a:ext uri="{FF2B5EF4-FFF2-40B4-BE49-F238E27FC236}">
                  <a16:creationId xmlns:a16="http://schemas.microsoft.com/office/drawing/2014/main" xmlns="" id="{6173A0EE-3118-4601-90A0-ADC8CA1C2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1008"/>
              <a:ext cx="651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Patient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URI1)</a:t>
              </a:r>
            </a:p>
          </p:txBody>
        </p:sp>
        <p:sp>
          <p:nvSpPr>
            <p:cNvPr id="393246" name="Text Box 30">
              <a:extLst>
                <a:ext uri="{FF2B5EF4-FFF2-40B4-BE49-F238E27FC236}">
                  <a16:creationId xmlns:a16="http://schemas.microsoft.com/office/drawing/2014/main" xmlns="" id="{180DF5B9-AE1B-4DB7-B4B8-5113A1EAC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1872"/>
              <a:ext cx="1549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MolecularDiagnosticTestResult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URI4)</a:t>
              </a:r>
            </a:p>
          </p:txBody>
        </p:sp>
        <p:sp>
          <p:nvSpPr>
            <p:cNvPr id="393247" name="Line 31">
              <a:extLst>
                <a:ext uri="{FF2B5EF4-FFF2-40B4-BE49-F238E27FC236}">
                  <a16:creationId xmlns:a16="http://schemas.microsoft.com/office/drawing/2014/main" xmlns="" id="{D7CA8E53-AB7C-4F58-A0E0-D2601354F4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1344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48" name="Text Box 32">
              <a:extLst>
                <a:ext uri="{FF2B5EF4-FFF2-40B4-BE49-F238E27FC236}">
                  <a16:creationId xmlns:a16="http://schemas.microsoft.com/office/drawing/2014/main" xmlns="" id="{D980D86F-7E37-4117-9C11-BA44B955D8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6" y="1399"/>
              <a:ext cx="12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has_structured_test_result</a:t>
              </a:r>
            </a:p>
          </p:txBody>
        </p:sp>
        <p:sp>
          <p:nvSpPr>
            <p:cNvPr id="393249" name="Text Box 33">
              <a:extLst>
                <a:ext uri="{FF2B5EF4-FFF2-40B4-BE49-F238E27FC236}">
                  <a16:creationId xmlns:a16="http://schemas.microsoft.com/office/drawing/2014/main" xmlns="" id="{1E736DE7-55A7-4922-BB53-0E2E5EF5F2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647"/>
              <a:ext cx="1374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MYH7 missense Ser532Pro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URI5)</a:t>
              </a:r>
            </a:p>
          </p:txBody>
        </p:sp>
        <p:sp>
          <p:nvSpPr>
            <p:cNvPr id="393250" name="Line 34">
              <a:extLst>
                <a:ext uri="{FF2B5EF4-FFF2-40B4-BE49-F238E27FC236}">
                  <a16:creationId xmlns:a16="http://schemas.microsoft.com/office/drawing/2014/main" xmlns="" id="{8CAFF0A4-39F2-4745-855E-01B3A97AE5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220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51" name="Text Box 35">
              <a:extLst>
                <a:ext uri="{FF2B5EF4-FFF2-40B4-BE49-F238E27FC236}">
                  <a16:creationId xmlns:a16="http://schemas.microsoft.com/office/drawing/2014/main" xmlns="" id="{A22295CF-AB63-4E89-82D3-653AFCA32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4" y="2311"/>
              <a:ext cx="9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identifies_mutation</a:t>
              </a:r>
            </a:p>
          </p:txBody>
        </p:sp>
        <p:sp>
          <p:nvSpPr>
            <p:cNvPr id="393252" name="Text Box 36">
              <a:extLst>
                <a:ext uri="{FF2B5EF4-FFF2-40B4-BE49-F238E27FC236}">
                  <a16:creationId xmlns:a16="http://schemas.microsoft.com/office/drawing/2014/main" xmlns="" id="{06F32BDC-2C21-4A3B-9291-8CEEC3F0CA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736"/>
              <a:ext cx="875" cy="46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Dialated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Cardiomyopathy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URI6)</a:t>
              </a:r>
            </a:p>
          </p:txBody>
        </p:sp>
        <p:sp>
          <p:nvSpPr>
            <p:cNvPr id="393253" name="Line 37">
              <a:extLst>
                <a:ext uri="{FF2B5EF4-FFF2-40B4-BE49-F238E27FC236}">
                  <a16:creationId xmlns:a16="http://schemas.microsoft.com/office/drawing/2014/main" xmlns="" id="{D34D4D32-F62E-46D8-AF02-6470AA6DC0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208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54" name="Text Box 38">
              <a:extLst>
                <a:ext uri="{FF2B5EF4-FFF2-40B4-BE49-F238E27FC236}">
                  <a16:creationId xmlns:a16="http://schemas.microsoft.com/office/drawing/2014/main" xmlns="" id="{42348B06-ED46-48E4-92AF-CA5E5F6CD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6" y="2311"/>
              <a:ext cx="89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indicates_disease</a:t>
              </a:r>
            </a:p>
          </p:txBody>
        </p:sp>
        <p:sp>
          <p:nvSpPr>
            <p:cNvPr id="393255" name="Rectangle 39">
              <a:extLst>
                <a:ext uri="{FF2B5EF4-FFF2-40B4-BE49-F238E27FC236}">
                  <a16:creationId xmlns:a16="http://schemas.microsoft.com/office/drawing/2014/main" xmlns="" id="{BA433277-5356-4783-8B2B-5D0DA7404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912"/>
              <a:ext cx="2544" cy="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3256" name="Text Box 40">
              <a:extLst>
                <a:ext uri="{FF2B5EF4-FFF2-40B4-BE49-F238E27FC236}">
                  <a16:creationId xmlns:a16="http://schemas.microsoft.com/office/drawing/2014/main" xmlns="" id="{7E7087B7-F710-4849-9CDA-101B427A9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3072"/>
              <a:ext cx="7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600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LIMS Data</a:t>
              </a:r>
            </a:p>
          </p:txBody>
        </p:sp>
      </p:grpSp>
      <p:sp>
        <p:nvSpPr>
          <p:cNvPr id="393257" name="Text Box 41">
            <a:extLst>
              <a:ext uri="{FF2B5EF4-FFF2-40B4-BE49-F238E27FC236}">
                <a16:creationId xmlns:a16="http://schemas.microsoft.com/office/drawing/2014/main" xmlns="" id="{8E2779E3-9AEF-43FD-A747-470AACCD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4805680"/>
            <a:ext cx="6129338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Rule/Semantics-based Integration:</a:t>
            </a:r>
          </a:p>
          <a:p>
            <a:pPr eaLnBrk="1" hangingPunct="1">
              <a:buFontTx/>
              <a:buChar char="-"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 Match Nodes with same Ids</a:t>
            </a:r>
          </a:p>
          <a:p>
            <a:pPr eaLnBrk="1" hangingPunct="1">
              <a:buFontTx/>
              <a:buChar char="-"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 Create new links: IF a patient’s structured test result indicates a disease</a:t>
            </a:r>
          </a:p>
          <a:p>
            <a:pPr eaLnBrk="1" hangingPunct="1"/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                        THEN add a “suffers from link” to that disease </a:t>
            </a:r>
          </a:p>
        </p:txBody>
      </p:sp>
      <p:sp>
        <p:nvSpPr>
          <p:cNvPr id="393258" name="Freeform 42">
            <a:extLst>
              <a:ext uri="{FF2B5EF4-FFF2-40B4-BE49-F238E27FC236}">
                <a16:creationId xmlns:a16="http://schemas.microsoft.com/office/drawing/2014/main" xmlns="" id="{C6FC09A8-66BA-4484-8CAE-74E84B142A8A}"/>
              </a:ext>
            </a:extLst>
          </p:cNvPr>
          <p:cNvSpPr>
            <a:spLocks/>
          </p:cNvSpPr>
          <p:nvPr/>
        </p:nvSpPr>
        <p:spPr bwMode="auto">
          <a:xfrm>
            <a:off x="2743200" y="1463040"/>
            <a:ext cx="4343400" cy="914400"/>
          </a:xfrm>
          <a:custGeom>
            <a:avLst/>
            <a:gdLst>
              <a:gd name="T0" fmla="*/ 0 w 2736"/>
              <a:gd name="T1" fmla="*/ 576 h 576"/>
              <a:gd name="T2" fmla="*/ 1344 w 2736"/>
              <a:gd name="T3" fmla="*/ 432 h 576"/>
              <a:gd name="T4" fmla="*/ 2736 w 2736"/>
              <a:gd name="T5" fmla="*/ 0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36" h="576">
                <a:moveTo>
                  <a:pt x="0" y="576"/>
                </a:moveTo>
                <a:cubicBezTo>
                  <a:pt x="444" y="552"/>
                  <a:pt x="888" y="528"/>
                  <a:pt x="1344" y="432"/>
                </a:cubicBezTo>
                <a:cubicBezTo>
                  <a:pt x="1800" y="336"/>
                  <a:pt x="2268" y="168"/>
                  <a:pt x="2736" y="0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3259" name="Freeform 43">
            <a:extLst>
              <a:ext uri="{FF2B5EF4-FFF2-40B4-BE49-F238E27FC236}">
                <a16:creationId xmlns:a16="http://schemas.microsoft.com/office/drawing/2014/main" xmlns="" id="{903C34A0-BDB6-4B96-9669-9997692146C9}"/>
              </a:ext>
            </a:extLst>
          </p:cNvPr>
          <p:cNvSpPr>
            <a:spLocks/>
          </p:cNvSpPr>
          <p:nvPr/>
        </p:nvSpPr>
        <p:spPr bwMode="auto">
          <a:xfrm>
            <a:off x="2895600" y="2910840"/>
            <a:ext cx="5943600" cy="2362200"/>
          </a:xfrm>
          <a:custGeom>
            <a:avLst/>
            <a:gdLst>
              <a:gd name="T0" fmla="*/ 0 w 3744"/>
              <a:gd name="T1" fmla="*/ 0 h 1640"/>
              <a:gd name="T2" fmla="*/ 1008 w 3744"/>
              <a:gd name="T3" fmla="*/ 1392 h 1640"/>
              <a:gd name="T4" fmla="*/ 1824 w 3744"/>
              <a:gd name="T5" fmla="*/ 1488 h 1640"/>
              <a:gd name="T6" fmla="*/ 3744 w 3744"/>
              <a:gd name="T7" fmla="*/ 1056 h 1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44" h="1640">
                <a:moveTo>
                  <a:pt x="0" y="0"/>
                </a:moveTo>
                <a:cubicBezTo>
                  <a:pt x="352" y="572"/>
                  <a:pt x="704" y="1144"/>
                  <a:pt x="1008" y="1392"/>
                </a:cubicBezTo>
                <a:cubicBezTo>
                  <a:pt x="1312" y="1640"/>
                  <a:pt x="1368" y="1544"/>
                  <a:pt x="1824" y="1488"/>
                </a:cubicBezTo>
                <a:cubicBezTo>
                  <a:pt x="2280" y="1432"/>
                  <a:pt x="3424" y="1128"/>
                  <a:pt x="3744" y="1056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3260" name="Rectangle 44">
            <a:extLst>
              <a:ext uri="{FF2B5EF4-FFF2-40B4-BE49-F238E27FC236}">
                <a16:creationId xmlns:a16="http://schemas.microsoft.com/office/drawing/2014/main" xmlns="" id="{B43DE9C2-C9CC-49EE-8B48-EB64D1D7F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2453640"/>
            <a:ext cx="15240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3261" name="Text Box 45">
            <a:extLst>
              <a:ext uri="{FF2B5EF4-FFF2-40B4-BE49-F238E27FC236}">
                <a16:creationId xmlns:a16="http://schemas.microsoft.com/office/drawing/2014/main" xmlns="" id="{63F81662-6BC1-4DFB-9DC8-16242C336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0563" y="1397954"/>
            <a:ext cx="519112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400">
                <a:solidFill>
                  <a:srgbClr val="0000FF"/>
                </a:solidFill>
                <a:latin typeface="Times New Roman" panose="02020603050405020304" pitchFamily="18" charset="0"/>
              </a:rPr>
              <a:t>90%</a:t>
            </a:r>
          </a:p>
        </p:txBody>
      </p:sp>
      <p:sp>
        <p:nvSpPr>
          <p:cNvPr id="393262" name="Line 46">
            <a:extLst>
              <a:ext uri="{FF2B5EF4-FFF2-40B4-BE49-F238E27FC236}">
                <a16:creationId xmlns:a16="http://schemas.microsoft.com/office/drawing/2014/main" xmlns="" id="{1F93C797-C387-4BBB-A291-037D6BBCD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9753600" y="169164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3263" name="Text Box 47">
            <a:extLst>
              <a:ext uri="{FF2B5EF4-FFF2-40B4-BE49-F238E27FC236}">
                <a16:creationId xmlns:a16="http://schemas.microsoft.com/office/drawing/2014/main" xmlns="" id="{92700A46-7B21-4217-9C58-D7CC7FC33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401" y="2072640"/>
            <a:ext cx="906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400">
                <a:solidFill>
                  <a:srgbClr val="0000FF"/>
                </a:solidFill>
                <a:latin typeface="Times New Roman" panose="02020603050405020304" pitchFamily="18" charset="0"/>
              </a:rPr>
              <a:t>evidence1</a:t>
            </a:r>
          </a:p>
        </p:txBody>
      </p:sp>
      <p:grpSp>
        <p:nvGrpSpPr>
          <p:cNvPr id="393264" name="Group 48">
            <a:extLst>
              <a:ext uri="{FF2B5EF4-FFF2-40B4-BE49-F238E27FC236}">
                <a16:creationId xmlns:a16="http://schemas.microsoft.com/office/drawing/2014/main" xmlns="" id="{3324E843-E429-4EB8-8E02-0DB6B9061EC8}"/>
              </a:ext>
            </a:extLst>
          </p:cNvPr>
          <p:cNvGrpSpPr>
            <a:grpSpLocks/>
          </p:cNvGrpSpPr>
          <p:nvPr/>
        </p:nvGrpSpPr>
        <p:grpSpPr bwMode="auto">
          <a:xfrm>
            <a:off x="8534400" y="3063241"/>
            <a:ext cx="1828800" cy="2676525"/>
            <a:chOff x="4416" y="2160"/>
            <a:chExt cx="1152" cy="1686"/>
          </a:xfrm>
        </p:grpSpPr>
        <p:sp>
          <p:nvSpPr>
            <p:cNvPr id="393265" name="Oval 49">
              <a:extLst>
                <a:ext uri="{FF2B5EF4-FFF2-40B4-BE49-F238E27FC236}">
                  <a16:creationId xmlns:a16="http://schemas.microsoft.com/office/drawing/2014/main" xmlns="" id="{04EDC49D-5302-4B21-8E58-F5661316A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160"/>
              <a:ext cx="1152" cy="62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3266" name="Line 50">
              <a:extLst>
                <a:ext uri="{FF2B5EF4-FFF2-40B4-BE49-F238E27FC236}">
                  <a16:creationId xmlns:a16="http://schemas.microsoft.com/office/drawing/2014/main" xmlns="" id="{6AA97BA3-AA42-4C26-9C71-47C5ED2B64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0" y="2736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267" name="Text Box 51">
              <a:extLst>
                <a:ext uri="{FF2B5EF4-FFF2-40B4-BE49-F238E27FC236}">
                  <a16:creationId xmlns:a16="http://schemas.microsoft.com/office/drawing/2014/main" xmlns="" id="{94B29CE4-7B41-4128-987A-3D476B4BF3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" y="3648"/>
              <a:ext cx="327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95%</a:t>
              </a:r>
            </a:p>
          </p:txBody>
        </p:sp>
        <p:sp>
          <p:nvSpPr>
            <p:cNvPr id="393268" name="Text Box 52">
              <a:extLst>
                <a:ext uri="{FF2B5EF4-FFF2-40B4-BE49-F238E27FC236}">
                  <a16:creationId xmlns:a16="http://schemas.microsoft.com/office/drawing/2014/main" xmlns="" id="{96695C58-BFC1-4BBB-AB42-5727D4366E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3408"/>
              <a:ext cx="57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evidence2</a:t>
              </a:r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E97CC58F-1268-4207-931A-6BEBC0DB4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815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3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3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3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3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3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3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3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3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3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3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3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3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3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3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9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9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9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9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20" grpId="0" animBg="1" autoUpdateAnimBg="0"/>
      <p:bldP spid="393221" grpId="0" animBg="1" autoUpdateAnimBg="0"/>
      <p:bldP spid="393224" grpId="0" autoUpdateAnimBg="0"/>
      <p:bldP spid="393225" grpId="0" autoUpdateAnimBg="0"/>
      <p:bldP spid="393257" grpId="0" animBg="1" autoUpdateAnimBg="0"/>
      <p:bldP spid="393261" grpId="0" animBg="1" autoUpdateAnimBg="0"/>
      <p:bldP spid="39326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xmlns="" id="{ACACD446-5E0B-4E6D-9AAB-56851EFC8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DF3D-2129-42C5-9034-E890FBEA2053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95266" name="Rectangle 2">
            <a:extLst>
              <a:ext uri="{FF2B5EF4-FFF2-40B4-BE49-F238E27FC236}">
                <a16:creationId xmlns:a16="http://schemas.microsoft.com/office/drawing/2014/main" xmlns="" id="{B141D93B-909E-4C16-9AA4-711E6DD03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altLang="en-US" sz="3600"/>
              <a:t>Semantic Data Integration:</a:t>
            </a:r>
            <a:br>
              <a:rPr lang="en-US" altLang="en-US" sz="3600"/>
            </a:br>
            <a:r>
              <a:rPr lang="en-US" altLang="en-US" sz="3600">
                <a:solidFill>
                  <a:schemeClr val="accent2"/>
                </a:solidFill>
              </a:rPr>
              <a:t>Bridging Clinical and Genomic Information</a:t>
            </a:r>
          </a:p>
        </p:txBody>
      </p:sp>
      <p:grpSp>
        <p:nvGrpSpPr>
          <p:cNvPr id="395268" name="Group 4">
            <a:extLst>
              <a:ext uri="{FF2B5EF4-FFF2-40B4-BE49-F238E27FC236}">
                <a16:creationId xmlns:a16="http://schemas.microsoft.com/office/drawing/2014/main" xmlns="" id="{65B99C08-337E-442A-A58E-A33076CA0353}"/>
              </a:ext>
            </a:extLst>
          </p:cNvPr>
          <p:cNvGrpSpPr>
            <a:grpSpLocks/>
          </p:cNvGrpSpPr>
          <p:nvPr/>
        </p:nvGrpSpPr>
        <p:grpSpPr bwMode="auto">
          <a:xfrm>
            <a:off x="2362201" y="1371600"/>
            <a:ext cx="7832725" cy="4235450"/>
            <a:chOff x="528" y="864"/>
            <a:chExt cx="4934" cy="2668"/>
          </a:xfrm>
        </p:grpSpPr>
        <p:sp>
          <p:nvSpPr>
            <p:cNvPr id="395269" name="Text Box 5">
              <a:extLst>
                <a:ext uri="{FF2B5EF4-FFF2-40B4-BE49-F238E27FC236}">
                  <a16:creationId xmlns:a16="http://schemas.microsoft.com/office/drawing/2014/main" xmlns="" id="{A70340DF-FC08-4836-B6E4-58F3E3AB1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2256"/>
              <a:ext cx="651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Patient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URI1)</a:t>
              </a:r>
            </a:p>
          </p:txBody>
        </p:sp>
        <p:sp>
          <p:nvSpPr>
            <p:cNvPr id="395270" name="Text Box 6">
              <a:extLst>
                <a:ext uri="{FF2B5EF4-FFF2-40B4-BE49-F238E27FC236}">
                  <a16:creationId xmlns:a16="http://schemas.microsoft.com/office/drawing/2014/main" xmlns="" id="{BC5E2C0F-F348-4493-8F27-8E00469F35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1584"/>
              <a:ext cx="49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“Mr. X”</a:t>
              </a:r>
            </a:p>
          </p:txBody>
        </p:sp>
        <p:sp>
          <p:nvSpPr>
            <p:cNvPr id="395271" name="Text Box 7">
              <a:extLst>
                <a:ext uri="{FF2B5EF4-FFF2-40B4-BE49-F238E27FC236}">
                  <a16:creationId xmlns:a16="http://schemas.microsoft.com/office/drawing/2014/main" xmlns="" id="{32538CF9-64D7-488C-AE3C-12A2291261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1872"/>
              <a:ext cx="35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95272" name="Text Box 8">
              <a:extLst>
                <a:ext uri="{FF2B5EF4-FFF2-40B4-BE49-F238E27FC236}">
                  <a16:creationId xmlns:a16="http://schemas.microsoft.com/office/drawing/2014/main" xmlns="" id="{16425E75-274B-460D-83EA-67EE140129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256"/>
              <a:ext cx="651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Person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URI2)</a:t>
              </a:r>
            </a:p>
          </p:txBody>
        </p:sp>
        <p:sp>
          <p:nvSpPr>
            <p:cNvPr id="395273" name="Line 9">
              <a:extLst>
                <a:ext uri="{FF2B5EF4-FFF2-40B4-BE49-F238E27FC236}">
                  <a16:creationId xmlns:a16="http://schemas.microsoft.com/office/drawing/2014/main" xmlns="" id="{8AD0DEC3-FDC1-4EDC-8B77-88779A9292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6" y="244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74" name="Text Box 10">
              <a:extLst>
                <a:ext uri="{FF2B5EF4-FFF2-40B4-BE49-F238E27FC236}">
                  <a16:creationId xmlns:a16="http://schemas.microsoft.com/office/drawing/2014/main" xmlns="" id="{3DCBAAC1-D236-4119-9752-C6878D55D3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2208"/>
              <a:ext cx="56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related_to</a:t>
              </a:r>
            </a:p>
          </p:txBody>
        </p:sp>
        <p:sp>
          <p:nvSpPr>
            <p:cNvPr id="395275" name="Text Box 11">
              <a:extLst>
                <a:ext uri="{FF2B5EF4-FFF2-40B4-BE49-F238E27FC236}">
                  <a16:creationId xmlns:a16="http://schemas.microsoft.com/office/drawing/2014/main" xmlns="" id="{B06DC3CC-E064-4CA1-B56B-0F9C9AD771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3200"/>
              <a:ext cx="775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FamilyHistory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URI3)</a:t>
              </a:r>
            </a:p>
          </p:txBody>
        </p:sp>
        <p:sp>
          <p:nvSpPr>
            <p:cNvPr id="395276" name="Line 12">
              <a:extLst>
                <a:ext uri="{FF2B5EF4-FFF2-40B4-BE49-F238E27FC236}">
                  <a16:creationId xmlns:a16="http://schemas.microsoft.com/office/drawing/2014/main" xmlns="" id="{BEF71AD8-4A76-4914-BD6F-C8ED11A216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576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77" name="Text Box 13">
              <a:extLst>
                <a:ext uri="{FF2B5EF4-FFF2-40B4-BE49-F238E27FC236}">
                  <a16:creationId xmlns:a16="http://schemas.microsoft.com/office/drawing/2014/main" xmlns="" id="{E0F0AC15-61BC-487C-8BED-D2B0BF1B2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832"/>
              <a:ext cx="98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has_family_history</a:t>
              </a:r>
            </a:p>
          </p:txBody>
        </p:sp>
        <p:sp>
          <p:nvSpPr>
            <p:cNvPr id="395278" name="Text Box 14">
              <a:extLst>
                <a:ext uri="{FF2B5EF4-FFF2-40B4-BE49-F238E27FC236}">
                  <a16:creationId xmlns:a16="http://schemas.microsoft.com/office/drawing/2014/main" xmlns="" id="{ED1547A5-6368-4309-9A25-8F0C8D6259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3216"/>
              <a:ext cx="854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“Sudden Death”</a:t>
              </a:r>
            </a:p>
          </p:txBody>
        </p:sp>
        <p:sp>
          <p:nvSpPr>
            <p:cNvPr id="395279" name="Line 15">
              <a:extLst>
                <a:ext uri="{FF2B5EF4-FFF2-40B4-BE49-F238E27FC236}">
                  <a16:creationId xmlns:a16="http://schemas.microsoft.com/office/drawing/2014/main" xmlns="" id="{8D9F9590-090F-4697-961E-BE2725E75F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0" y="3312"/>
              <a:ext cx="76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80" name="Text Box 16">
              <a:extLst>
                <a:ext uri="{FF2B5EF4-FFF2-40B4-BE49-F238E27FC236}">
                  <a16:creationId xmlns:a16="http://schemas.microsoft.com/office/drawing/2014/main" xmlns="" id="{CBF87507-12D0-4BD8-956A-C9449DC55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3072"/>
              <a:ext cx="48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problem</a:t>
              </a:r>
            </a:p>
          </p:txBody>
        </p:sp>
        <p:sp>
          <p:nvSpPr>
            <p:cNvPr id="395281" name="Line 17">
              <a:extLst>
                <a:ext uri="{FF2B5EF4-FFF2-40B4-BE49-F238E27FC236}">
                  <a16:creationId xmlns:a16="http://schemas.microsoft.com/office/drawing/2014/main" xmlns="" id="{A3D1C43A-5906-4689-B767-12462BE9B1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177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82" name="Rectangle 18">
              <a:extLst>
                <a:ext uri="{FF2B5EF4-FFF2-40B4-BE49-F238E27FC236}">
                  <a16:creationId xmlns:a16="http://schemas.microsoft.com/office/drawing/2014/main" xmlns="" id="{A544308E-22FC-42FE-8777-09CB019D2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064"/>
              <a:ext cx="2256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5283" name="Text Box 19">
              <a:extLst>
                <a:ext uri="{FF2B5EF4-FFF2-40B4-BE49-F238E27FC236}">
                  <a16:creationId xmlns:a16="http://schemas.microsoft.com/office/drawing/2014/main" xmlns="" id="{6653B79A-0A58-4D9B-BA70-C8AAC18A0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488"/>
              <a:ext cx="589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“Paternal”</a:t>
              </a:r>
            </a:p>
          </p:txBody>
        </p:sp>
        <p:sp>
          <p:nvSpPr>
            <p:cNvPr id="395284" name="Text Box 20">
              <a:extLst>
                <a:ext uri="{FF2B5EF4-FFF2-40B4-BE49-F238E27FC236}">
                  <a16:creationId xmlns:a16="http://schemas.microsoft.com/office/drawing/2014/main" xmlns="" id="{DF7B5481-B808-4493-9A60-8600368BEE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" y="1536"/>
              <a:ext cx="178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95285" name="Line 21">
              <a:extLst>
                <a:ext uri="{FF2B5EF4-FFF2-40B4-BE49-F238E27FC236}">
                  <a16:creationId xmlns:a16="http://schemas.microsoft.com/office/drawing/2014/main" xmlns="" id="{19248541-562B-46A8-8025-0226E8B2F4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68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86" name="Line 22">
              <a:extLst>
                <a:ext uri="{FF2B5EF4-FFF2-40B4-BE49-F238E27FC236}">
                  <a16:creationId xmlns:a16="http://schemas.microsoft.com/office/drawing/2014/main" xmlns="" id="{ADB74058-9E15-4A70-B4B7-73A5B0A7B1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172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87" name="Text Box 23">
              <a:extLst>
                <a:ext uri="{FF2B5EF4-FFF2-40B4-BE49-F238E27FC236}">
                  <a16:creationId xmlns:a16="http://schemas.microsoft.com/office/drawing/2014/main" xmlns="" id="{DF63169B-C735-451F-AB74-F2279A1A51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1783"/>
              <a:ext cx="30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type</a:t>
              </a:r>
            </a:p>
          </p:txBody>
        </p:sp>
        <p:sp>
          <p:nvSpPr>
            <p:cNvPr id="395288" name="Text Box 24">
              <a:extLst>
                <a:ext uri="{FF2B5EF4-FFF2-40B4-BE49-F238E27FC236}">
                  <a16:creationId xmlns:a16="http://schemas.microsoft.com/office/drawing/2014/main" xmlns="" id="{E2B6E635-B5DE-431C-B725-DC2A0B610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6" y="1831"/>
              <a:ext cx="41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degree</a:t>
              </a:r>
            </a:p>
          </p:txBody>
        </p:sp>
        <p:sp>
          <p:nvSpPr>
            <p:cNvPr id="395289" name="Line 25">
              <a:extLst>
                <a:ext uri="{FF2B5EF4-FFF2-40B4-BE49-F238E27FC236}">
                  <a16:creationId xmlns:a16="http://schemas.microsoft.com/office/drawing/2014/main" xmlns="" id="{16D81937-ED87-4A70-946D-9CAFBEE527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0" y="2592"/>
              <a:ext cx="72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90" name="Text Box 26">
              <a:extLst>
                <a:ext uri="{FF2B5EF4-FFF2-40B4-BE49-F238E27FC236}">
                  <a16:creationId xmlns:a16="http://schemas.microsoft.com/office/drawing/2014/main" xmlns="" id="{4BF66713-0AD1-4F8B-96EF-1175D9AAB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2784"/>
              <a:ext cx="9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associated_relative</a:t>
              </a:r>
            </a:p>
          </p:txBody>
        </p:sp>
        <p:sp>
          <p:nvSpPr>
            <p:cNvPr id="395291" name="Text Box 27">
              <a:extLst>
                <a:ext uri="{FF2B5EF4-FFF2-40B4-BE49-F238E27FC236}">
                  <a16:creationId xmlns:a16="http://schemas.microsoft.com/office/drawing/2014/main" xmlns="" id="{4E6EA3F9-41E4-487B-9A46-9CFD86B6F8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304"/>
              <a:ext cx="1068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</a:rPr>
                <a:t>StructuredTestResult</a:t>
              </a:r>
            </a:p>
            <a:p>
              <a:pPr eaLnBrk="1" hangingPunct="1"/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</a:rPr>
                <a:t>(id = URI4)</a:t>
              </a:r>
            </a:p>
          </p:txBody>
        </p:sp>
        <p:sp>
          <p:nvSpPr>
            <p:cNvPr id="395292" name="Text Box 28">
              <a:extLst>
                <a:ext uri="{FF2B5EF4-FFF2-40B4-BE49-F238E27FC236}">
                  <a16:creationId xmlns:a16="http://schemas.microsoft.com/office/drawing/2014/main" xmlns="" id="{F9601A12-1A85-4F11-8107-48B15ED817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072"/>
              <a:ext cx="1374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MYH7 missense Ser532Pro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URI5)</a:t>
              </a:r>
            </a:p>
          </p:txBody>
        </p:sp>
        <p:sp>
          <p:nvSpPr>
            <p:cNvPr id="395293" name="Line 29">
              <a:extLst>
                <a:ext uri="{FF2B5EF4-FFF2-40B4-BE49-F238E27FC236}">
                  <a16:creationId xmlns:a16="http://schemas.microsoft.com/office/drawing/2014/main" xmlns="" id="{2378E94B-E5C6-47D3-9450-A18C3F04CF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3" y="2633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94" name="Text Box 30">
              <a:extLst>
                <a:ext uri="{FF2B5EF4-FFF2-40B4-BE49-F238E27FC236}">
                  <a16:creationId xmlns:a16="http://schemas.microsoft.com/office/drawing/2014/main" xmlns="" id="{50A90975-C76A-4D48-885D-33244EC09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" y="2736"/>
              <a:ext cx="9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identifies_mutation</a:t>
              </a:r>
            </a:p>
          </p:txBody>
        </p:sp>
        <p:sp>
          <p:nvSpPr>
            <p:cNvPr id="395295" name="Text Box 31">
              <a:extLst>
                <a:ext uri="{FF2B5EF4-FFF2-40B4-BE49-F238E27FC236}">
                  <a16:creationId xmlns:a16="http://schemas.microsoft.com/office/drawing/2014/main" xmlns="" id="{D9BF68F3-5E7F-48D2-B599-18BDC0371A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1488"/>
              <a:ext cx="875" cy="46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Dialated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Cardiomyopathy</a:t>
              </a:r>
            </a:p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(id = URI6)</a:t>
              </a:r>
            </a:p>
          </p:txBody>
        </p:sp>
        <p:sp>
          <p:nvSpPr>
            <p:cNvPr id="395296" name="Line 32">
              <a:extLst>
                <a:ext uri="{FF2B5EF4-FFF2-40B4-BE49-F238E27FC236}">
                  <a16:creationId xmlns:a16="http://schemas.microsoft.com/office/drawing/2014/main" xmlns="" id="{BE07D79A-71D3-4529-9651-43FBE44E6F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96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97" name="Text Box 33">
              <a:extLst>
                <a:ext uri="{FF2B5EF4-FFF2-40B4-BE49-F238E27FC236}">
                  <a16:creationId xmlns:a16="http://schemas.microsoft.com/office/drawing/2014/main" xmlns="" id="{B61FAF48-532B-4578-A26A-37EDB9A92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016"/>
              <a:ext cx="89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indicates_disease</a:t>
              </a:r>
            </a:p>
          </p:txBody>
        </p:sp>
        <p:sp>
          <p:nvSpPr>
            <p:cNvPr id="395298" name="Line 34">
              <a:extLst>
                <a:ext uri="{FF2B5EF4-FFF2-40B4-BE49-F238E27FC236}">
                  <a16:creationId xmlns:a16="http://schemas.microsoft.com/office/drawing/2014/main" xmlns="" id="{772B4B62-F289-4494-80C4-79F591C816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80" y="244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99" name="Text Box 35">
              <a:extLst>
                <a:ext uri="{FF2B5EF4-FFF2-40B4-BE49-F238E27FC236}">
                  <a16:creationId xmlns:a16="http://schemas.microsoft.com/office/drawing/2014/main" xmlns="" id="{0691D1E0-660E-4B0D-B30C-891E9D145C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2208"/>
              <a:ext cx="12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has_structured_test_result</a:t>
              </a:r>
            </a:p>
          </p:txBody>
        </p:sp>
        <p:sp>
          <p:nvSpPr>
            <p:cNvPr id="395300" name="Freeform 36">
              <a:extLst>
                <a:ext uri="{FF2B5EF4-FFF2-40B4-BE49-F238E27FC236}">
                  <a16:creationId xmlns:a16="http://schemas.microsoft.com/office/drawing/2014/main" xmlns="" id="{132A93BE-C6DC-4E2E-8E2D-C977C8E88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1680"/>
              <a:ext cx="1680" cy="576"/>
            </a:xfrm>
            <a:custGeom>
              <a:avLst/>
              <a:gdLst>
                <a:gd name="T0" fmla="*/ 1680 w 1680"/>
                <a:gd name="T1" fmla="*/ 576 h 576"/>
                <a:gd name="T2" fmla="*/ 1296 w 1680"/>
                <a:gd name="T3" fmla="*/ 96 h 576"/>
                <a:gd name="T4" fmla="*/ 0 w 1680"/>
                <a:gd name="T5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0" h="576">
                  <a:moveTo>
                    <a:pt x="1680" y="576"/>
                  </a:moveTo>
                  <a:cubicBezTo>
                    <a:pt x="1628" y="384"/>
                    <a:pt x="1576" y="192"/>
                    <a:pt x="1296" y="96"/>
                  </a:cubicBezTo>
                  <a:cubicBezTo>
                    <a:pt x="1016" y="0"/>
                    <a:pt x="508" y="0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301" name="Freeform 37">
              <a:extLst>
                <a:ext uri="{FF2B5EF4-FFF2-40B4-BE49-F238E27FC236}">
                  <a16:creationId xmlns:a16="http://schemas.microsoft.com/office/drawing/2014/main" xmlns="" id="{5E633C28-4C6B-4FF1-89AE-3C6DDF2F0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2" y="2592"/>
              <a:ext cx="1344" cy="720"/>
            </a:xfrm>
            <a:custGeom>
              <a:avLst/>
              <a:gdLst>
                <a:gd name="T0" fmla="*/ 1344 w 1344"/>
                <a:gd name="T1" fmla="*/ 0 h 720"/>
                <a:gd name="T2" fmla="*/ 1008 w 1344"/>
                <a:gd name="T3" fmla="*/ 384 h 720"/>
                <a:gd name="T4" fmla="*/ 0 w 1344"/>
                <a:gd name="T5" fmla="*/ 72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4" h="720">
                  <a:moveTo>
                    <a:pt x="1344" y="0"/>
                  </a:moveTo>
                  <a:cubicBezTo>
                    <a:pt x="1288" y="132"/>
                    <a:pt x="1232" y="264"/>
                    <a:pt x="1008" y="384"/>
                  </a:cubicBezTo>
                  <a:cubicBezTo>
                    <a:pt x="784" y="504"/>
                    <a:pt x="392" y="612"/>
                    <a:pt x="0" y="720"/>
                  </a:cubicBezTo>
                </a:path>
              </a:pathLst>
            </a:custGeom>
            <a:noFill/>
            <a:ln w="9525" cap="flat">
              <a:solidFill>
                <a:srgbClr val="FF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302" name="Text Box 38">
              <a:extLst>
                <a:ext uri="{FF2B5EF4-FFF2-40B4-BE49-F238E27FC236}">
                  <a16:creationId xmlns:a16="http://schemas.microsoft.com/office/drawing/2014/main" xmlns="" id="{C280826A-A63D-4F34-B88E-AEF89E4CCA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8" y="1495"/>
              <a:ext cx="69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</a:rPr>
                <a:t>suffers_from</a:t>
              </a:r>
            </a:p>
          </p:txBody>
        </p:sp>
        <p:sp>
          <p:nvSpPr>
            <p:cNvPr id="395303" name="Text Box 39">
              <a:extLst>
                <a:ext uri="{FF2B5EF4-FFF2-40B4-BE49-F238E27FC236}">
                  <a16:creationId xmlns:a16="http://schemas.microsoft.com/office/drawing/2014/main" xmlns="" id="{CB314F3A-FE14-4236-9489-AED501E9B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3031"/>
              <a:ext cx="53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</a:rPr>
                <a:t>has_gene</a:t>
              </a:r>
            </a:p>
          </p:txBody>
        </p:sp>
        <p:sp>
          <p:nvSpPr>
            <p:cNvPr id="395304" name="Rectangle 40">
              <a:extLst>
                <a:ext uri="{FF2B5EF4-FFF2-40B4-BE49-F238E27FC236}">
                  <a16:creationId xmlns:a16="http://schemas.microsoft.com/office/drawing/2014/main" xmlns="" id="{9E67E72A-F243-45D8-9CD5-E9FE24547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440"/>
              <a:ext cx="1152" cy="12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5305" name="Text Box 41">
              <a:extLst>
                <a:ext uri="{FF2B5EF4-FFF2-40B4-BE49-F238E27FC236}">
                  <a16:creationId xmlns:a16="http://schemas.microsoft.com/office/drawing/2014/main" xmlns="" id="{6F4F7F84-E373-4FB3-BADB-F29EA0C5E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864"/>
              <a:ext cx="327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90%</a:t>
              </a:r>
            </a:p>
          </p:txBody>
        </p:sp>
        <p:sp>
          <p:nvSpPr>
            <p:cNvPr id="395306" name="Line 42">
              <a:extLst>
                <a:ext uri="{FF2B5EF4-FFF2-40B4-BE49-F238E27FC236}">
                  <a16:creationId xmlns:a16="http://schemas.microsoft.com/office/drawing/2014/main" xmlns="" id="{9D3E4BDD-ED0E-4F70-B17B-C5DF43DD13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056"/>
              <a:ext cx="13" cy="3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307" name="Text Box 43">
              <a:extLst>
                <a:ext uri="{FF2B5EF4-FFF2-40B4-BE49-F238E27FC236}">
                  <a16:creationId xmlns:a16="http://schemas.microsoft.com/office/drawing/2014/main" xmlns="" id="{0B228D4F-621D-47CA-8CA0-F71340B144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9" y="1200"/>
              <a:ext cx="51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evidence</a:t>
              </a: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3D2360CB-4639-4CF6-91F8-91E785C92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1407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xmlns="" id="{808E9906-D04B-49AC-8374-76A4DC4990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 anchor="ctr"/>
          <a:lstStyle/>
          <a:p>
            <a:r>
              <a:rPr lang="en-US" altLang="en-US" sz="4400" dirty="0"/>
              <a:t>Semantic Data Normalization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D76A680-A1C3-4DB5-B801-97F71F3C3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6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14306"/>
            <a:ext cx="9601200" cy="966727"/>
          </a:xfrm>
        </p:spPr>
        <p:txBody>
          <a:bodyPr/>
          <a:lstStyle/>
          <a:p>
            <a:r>
              <a:rPr lang="en-US" dirty="0"/>
              <a:t>Semantic data normalization – an example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3480" y="952421"/>
            <a:ext cx="9357360" cy="5054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39CC721-5C37-45F1-A36E-A4F6EE257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2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xmlns="" id="{D6BB24B0-1DC3-4694-A455-AECAC0CB2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-212426"/>
            <a:ext cx="9601200" cy="966727"/>
          </a:xfrm>
        </p:spPr>
        <p:txBody>
          <a:bodyPr/>
          <a:lstStyle/>
          <a:p>
            <a:r>
              <a:rPr lang="en-GB" altLang="en-US" dirty="0"/>
              <a:t>Fusion with Knowledge Graphs</a:t>
            </a:r>
          </a:p>
        </p:txBody>
      </p:sp>
      <p:grpSp>
        <p:nvGrpSpPr>
          <p:cNvPr id="7172" name="Group 109">
            <a:extLst>
              <a:ext uri="{FF2B5EF4-FFF2-40B4-BE49-F238E27FC236}">
                <a16:creationId xmlns:a16="http://schemas.microsoft.com/office/drawing/2014/main" xmlns="" id="{FF7F327C-9363-4A99-A054-28F6ACDD4AE2}"/>
              </a:ext>
            </a:extLst>
          </p:cNvPr>
          <p:cNvGrpSpPr>
            <a:grpSpLocks/>
          </p:cNvGrpSpPr>
          <p:nvPr/>
        </p:nvGrpSpPr>
        <p:grpSpPr bwMode="auto">
          <a:xfrm>
            <a:off x="1595439" y="926784"/>
            <a:ext cx="11001375" cy="4554537"/>
            <a:chOff x="71406" y="1643063"/>
            <a:chExt cx="11001452" cy="4554554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EFB775E8-0E9D-43D8-849A-27C942C5960B}"/>
                </a:ext>
              </a:extLst>
            </p:cNvPr>
            <p:cNvSpPr/>
            <p:nvPr/>
          </p:nvSpPr>
          <p:spPr bwMode="auto">
            <a:xfrm>
              <a:off x="4357686" y="5143513"/>
              <a:ext cx="2124090" cy="2873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cs typeface="Arial" charset="0"/>
                </a:rPr>
                <a:t>pmid:17714090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endParaRPr>
            </a:p>
          </p:txBody>
        </p:sp>
        <p:sp>
          <p:nvSpPr>
            <p:cNvPr id="7174" name="Oval 18">
              <a:extLst>
                <a:ext uri="{FF2B5EF4-FFF2-40B4-BE49-F238E27FC236}">
                  <a16:creationId xmlns:a16="http://schemas.microsoft.com/office/drawing/2014/main" xmlns="" id="{52BBECD3-4A9C-41F9-B20A-34ACB1529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7686" y="3857628"/>
              <a:ext cx="295275" cy="2952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7175" name="Oval 64">
              <a:extLst>
                <a:ext uri="{FF2B5EF4-FFF2-40B4-BE49-F238E27FC236}">
                  <a16:creationId xmlns:a16="http://schemas.microsoft.com/office/drawing/2014/main" xmlns="" id="{AED0067E-F023-4E87-863A-8C457F3A8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213" y="2921000"/>
              <a:ext cx="293687" cy="2952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1200">
                <a:latin typeface="Calibri" panose="020F0502020204030204" pitchFamily="34" charset="0"/>
              </a:endParaRPr>
            </a:p>
          </p:txBody>
        </p:sp>
        <p:cxnSp>
          <p:nvCxnSpPr>
            <p:cNvPr id="10" name="Straight Arrow Connector 65">
              <a:extLst>
                <a:ext uri="{FF2B5EF4-FFF2-40B4-BE49-F238E27FC236}">
                  <a16:creationId xmlns:a16="http://schemas.microsoft.com/office/drawing/2014/main" xmlns="" id="{6B8FC34B-72E4-4248-84A4-EEF99AE7CD43}"/>
                </a:ext>
              </a:extLst>
            </p:cNvPr>
            <p:cNvCxnSpPr>
              <a:cxnSpLocks noChangeShapeType="1"/>
              <a:stCxn id="7174" idx="1"/>
              <a:endCxn id="7175" idx="6"/>
            </p:cNvCxnSpPr>
            <p:nvPr/>
          </p:nvCxnSpPr>
          <p:spPr bwMode="auto">
            <a:xfrm rot="16200000" flipV="1">
              <a:off x="3225791" y="2725740"/>
              <a:ext cx="831853" cy="1517661"/>
            </a:xfrm>
            <a:prstGeom prst="straightConnector1">
              <a:avLst/>
            </a:prstGeom>
            <a:noFill/>
            <a:ln w="12700" algn="ctr">
              <a:solidFill>
                <a:schemeClr val="accent6"/>
              </a:solidFill>
              <a:round/>
              <a:headEnd type="none"/>
              <a:tailEnd type="triangle" w="med" len="med"/>
            </a:ln>
          </p:spPr>
        </p:cxnSp>
        <p:sp>
          <p:nvSpPr>
            <p:cNvPr id="7177" name="Oval 91">
              <a:extLst>
                <a:ext uri="{FF2B5EF4-FFF2-40B4-BE49-F238E27FC236}">
                  <a16:creationId xmlns:a16="http://schemas.microsoft.com/office/drawing/2014/main" xmlns="" id="{467C6A78-8C79-45BC-8D06-C79E22335E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538" y="1943100"/>
              <a:ext cx="293687" cy="2952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1200">
                <a:latin typeface="Calibri" panose="020F0502020204030204" pitchFamily="34" charset="0"/>
              </a:endParaRPr>
            </a:p>
          </p:txBody>
        </p:sp>
        <p:cxnSp>
          <p:nvCxnSpPr>
            <p:cNvPr id="12" name="Straight Arrow Connector 93">
              <a:extLst>
                <a:ext uri="{FF2B5EF4-FFF2-40B4-BE49-F238E27FC236}">
                  <a16:creationId xmlns:a16="http://schemas.microsoft.com/office/drawing/2014/main" xmlns="" id="{5227177D-3B99-4190-8DE9-5B50493FC161}"/>
                </a:ext>
              </a:extLst>
            </p:cNvPr>
            <p:cNvCxnSpPr>
              <a:cxnSpLocks noChangeShapeType="1"/>
              <a:stCxn id="7175" idx="1"/>
              <a:endCxn id="7177" idx="6"/>
            </p:cNvCxnSpPr>
            <p:nvPr/>
          </p:nvCxnSpPr>
          <p:spPr bwMode="auto">
            <a:xfrm rot="16200000" flipV="1">
              <a:off x="1462066" y="1793874"/>
              <a:ext cx="873128" cy="1466860"/>
            </a:xfrm>
            <a:prstGeom prst="straightConnector1">
              <a:avLst/>
            </a:prstGeom>
            <a:noFill/>
            <a:ln w="12700" algn="ctr">
              <a:solidFill>
                <a:schemeClr val="accent6"/>
              </a:solidFill>
              <a:round/>
              <a:headEnd type="none"/>
              <a:tailEnd type="triangle" w="med" len="med"/>
            </a:ln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8B58EAA3-3859-4E77-9D62-BE1FB53B43EB}"/>
                </a:ext>
              </a:extLst>
            </p:cNvPr>
            <p:cNvSpPr txBox="1"/>
            <p:nvPr/>
          </p:nvSpPr>
          <p:spPr bwMode="auto">
            <a:xfrm rot="1865654">
              <a:off x="1276326" y="2284415"/>
              <a:ext cx="1323984" cy="2857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solidFill>
                    <a:schemeClr val="accent6"/>
                  </a:solidFill>
                  <a:latin typeface="Calibri" pitchFamily="34" charset="0"/>
                  <a:cs typeface="Arial" charset="0"/>
                </a:rPr>
                <a:t>broader</a:t>
              </a:r>
            </a:p>
          </p:txBody>
        </p:sp>
        <p:cxnSp>
          <p:nvCxnSpPr>
            <p:cNvPr id="14" name="Curved Connector 130">
              <a:extLst>
                <a:ext uri="{FF2B5EF4-FFF2-40B4-BE49-F238E27FC236}">
                  <a16:creationId xmlns:a16="http://schemas.microsoft.com/office/drawing/2014/main" xmlns="" id="{74565B13-D955-4AFD-AD9B-763874A1F1FC}"/>
                </a:ext>
              </a:extLst>
            </p:cNvPr>
            <p:cNvCxnSpPr>
              <a:cxnSpLocks noChangeShapeType="1"/>
              <a:stCxn id="7177" idx="5"/>
              <a:endCxn id="7174" idx="2"/>
            </p:cNvCxnSpPr>
            <p:nvPr/>
          </p:nvCxnSpPr>
          <p:spPr bwMode="auto">
            <a:xfrm rot="16200000" flipH="1">
              <a:off x="1835134" y="1482719"/>
              <a:ext cx="1809757" cy="3235348"/>
            </a:xfrm>
            <a:prstGeom prst="curvedConnector2">
              <a:avLst/>
            </a:prstGeom>
            <a:noFill/>
            <a:ln w="12700" algn="ctr">
              <a:solidFill>
                <a:schemeClr val="accent6"/>
              </a:solidFill>
              <a:prstDash val="sysDash"/>
              <a:round/>
              <a:headEnd type="triangle" w="med" len="med"/>
              <a:tailEnd/>
            </a:ln>
          </p:spPr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57761B0-AC36-44F0-A573-6DC09542153E}"/>
                </a:ext>
              </a:extLst>
            </p:cNvPr>
            <p:cNvSpPr/>
            <p:nvPr/>
          </p:nvSpPr>
          <p:spPr bwMode="auto">
            <a:xfrm>
              <a:off x="357158" y="1665288"/>
              <a:ext cx="2124090" cy="2873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cs typeface="Arial" charset="0"/>
                </a:rPr>
                <a:t>umls:C0035204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EA0DD792-FB42-49B8-AE49-DD1C4817A160}"/>
                </a:ext>
              </a:extLst>
            </p:cNvPr>
            <p:cNvSpPr txBox="1"/>
            <p:nvPr/>
          </p:nvSpPr>
          <p:spPr bwMode="auto">
            <a:xfrm rot="1757102">
              <a:off x="3332154" y="3408370"/>
              <a:ext cx="1325571" cy="2857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dirty="0">
                  <a:solidFill>
                    <a:schemeClr val="accent6"/>
                  </a:solidFill>
                  <a:latin typeface="Calibri" pitchFamily="34" charset="0"/>
                  <a:cs typeface="Arial" charset="0"/>
                </a:rPr>
                <a:t>broader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DAD2F821-01ED-4F0A-82E8-87DD35FB610F}"/>
                </a:ext>
              </a:extLst>
            </p:cNvPr>
            <p:cNvSpPr txBox="1"/>
            <p:nvPr/>
          </p:nvSpPr>
          <p:spPr bwMode="auto">
            <a:xfrm rot="1955608">
              <a:off x="1430316" y="3040068"/>
              <a:ext cx="1322396" cy="2857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dirty="0" err="1">
                  <a:solidFill>
                    <a:schemeClr val="accent6"/>
                  </a:solidFill>
                  <a:latin typeface="Calibri" pitchFamily="34" charset="0"/>
                  <a:cs typeface="Arial" charset="0"/>
                </a:rPr>
                <a:t>broaderTransitive</a:t>
              </a:r>
              <a:endParaRPr lang="en-GB" sz="1200" dirty="0">
                <a:solidFill>
                  <a:schemeClr val="accent6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2E80631F-580B-4FC0-BB25-6775FA77EB13}"/>
                </a:ext>
              </a:extLst>
            </p:cNvPr>
            <p:cNvSpPr/>
            <p:nvPr/>
          </p:nvSpPr>
          <p:spPr bwMode="auto">
            <a:xfrm>
              <a:off x="4214810" y="3143256"/>
              <a:ext cx="642941" cy="26828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COPD</a:t>
              </a:r>
              <a:endParaRPr lang="en-US" dirty="0"/>
            </a:p>
          </p:txBody>
        </p:sp>
        <p:cxnSp>
          <p:nvCxnSpPr>
            <p:cNvPr id="19" name="Straight Arrow Connector 65">
              <a:extLst>
                <a:ext uri="{FF2B5EF4-FFF2-40B4-BE49-F238E27FC236}">
                  <a16:creationId xmlns:a16="http://schemas.microsoft.com/office/drawing/2014/main" xmlns="" id="{40039CEE-3308-4EFC-8C03-E31815A252B1}"/>
                </a:ext>
              </a:extLst>
            </p:cNvPr>
            <p:cNvCxnSpPr>
              <a:cxnSpLocks noChangeShapeType="1"/>
              <a:stCxn id="7174" idx="0"/>
              <a:endCxn id="18" idx="2"/>
            </p:cNvCxnSpPr>
            <p:nvPr/>
          </p:nvCxnSpPr>
          <p:spPr bwMode="auto">
            <a:xfrm rot="5400000" flipH="1" flipV="1">
              <a:off x="4297361" y="3619507"/>
              <a:ext cx="446089" cy="30163"/>
            </a:xfrm>
            <a:prstGeom prst="straightConnector1">
              <a:avLst/>
            </a:prstGeom>
            <a:noFill/>
            <a:ln w="12700" algn="ctr">
              <a:solidFill>
                <a:schemeClr val="accent6"/>
              </a:solidFill>
              <a:round/>
              <a:headEnd type="none"/>
              <a:tailEnd type="triangle" w="med" len="med"/>
            </a:ln>
          </p:spPr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52C1ECE-95CD-4B8A-9B5B-13A25020C1FA}"/>
                </a:ext>
              </a:extLst>
            </p:cNvPr>
            <p:cNvSpPr/>
            <p:nvPr/>
          </p:nvSpPr>
          <p:spPr bwMode="auto">
            <a:xfrm>
              <a:off x="3338504" y="2286002"/>
              <a:ext cx="1571636" cy="285751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Bronchial Diseases</a:t>
              </a:r>
              <a:endParaRPr lang="en-US" dirty="0"/>
            </a:p>
          </p:txBody>
        </p:sp>
        <p:cxnSp>
          <p:nvCxnSpPr>
            <p:cNvPr id="21" name="Straight Arrow Connector 93">
              <a:extLst>
                <a:ext uri="{FF2B5EF4-FFF2-40B4-BE49-F238E27FC236}">
                  <a16:creationId xmlns:a16="http://schemas.microsoft.com/office/drawing/2014/main" xmlns="" id="{302C31B4-4845-492D-800E-9428A60ABB86}"/>
                </a:ext>
              </a:extLst>
            </p:cNvPr>
            <p:cNvCxnSpPr>
              <a:cxnSpLocks noChangeShapeType="1"/>
              <a:stCxn id="7175" idx="7"/>
              <a:endCxn id="20" idx="1"/>
            </p:cNvCxnSpPr>
            <p:nvPr/>
          </p:nvCxnSpPr>
          <p:spPr bwMode="auto">
            <a:xfrm rot="5400000" flipH="1" flipV="1">
              <a:off x="2821770" y="2447133"/>
              <a:ext cx="534990" cy="498478"/>
            </a:xfrm>
            <a:prstGeom prst="straightConnector1">
              <a:avLst/>
            </a:prstGeom>
            <a:noFill/>
            <a:ln w="12700" algn="ctr">
              <a:solidFill>
                <a:schemeClr val="accent6"/>
              </a:solidFill>
              <a:round/>
              <a:headEnd type="none"/>
              <a:tailEnd type="triangle" w="med" len="med"/>
            </a:ln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7EE74DD2-298C-4704-9895-354945B43709}"/>
                </a:ext>
              </a:extLst>
            </p:cNvPr>
            <p:cNvSpPr/>
            <p:nvPr/>
          </p:nvSpPr>
          <p:spPr bwMode="auto">
            <a:xfrm>
              <a:off x="2124057" y="1643063"/>
              <a:ext cx="1785951" cy="285751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Respiration Disorders</a:t>
              </a:r>
              <a:endParaRPr lang="en-US" dirty="0"/>
            </a:p>
          </p:txBody>
        </p:sp>
        <p:cxnSp>
          <p:nvCxnSpPr>
            <p:cNvPr id="23" name="Straight Arrow Connector 93">
              <a:extLst>
                <a:ext uri="{FF2B5EF4-FFF2-40B4-BE49-F238E27FC236}">
                  <a16:creationId xmlns:a16="http://schemas.microsoft.com/office/drawing/2014/main" xmlns="" id="{145A54E7-E6A1-4510-BD39-8A26DAA79671}"/>
                </a:ext>
              </a:extLst>
            </p:cNvPr>
            <p:cNvCxnSpPr>
              <a:cxnSpLocks noChangeShapeType="1"/>
              <a:stCxn id="7177" idx="7"/>
              <a:endCxn id="22" idx="1"/>
            </p:cNvCxnSpPr>
            <p:nvPr/>
          </p:nvCxnSpPr>
          <p:spPr bwMode="auto">
            <a:xfrm rot="5400000" flipH="1" flipV="1">
              <a:off x="1523184" y="1385092"/>
              <a:ext cx="200026" cy="1001719"/>
            </a:xfrm>
            <a:prstGeom prst="straightConnector1">
              <a:avLst/>
            </a:prstGeom>
            <a:noFill/>
            <a:ln w="12700" algn="ctr">
              <a:solidFill>
                <a:schemeClr val="accent6"/>
              </a:solidFill>
              <a:round/>
              <a:headEnd type="none"/>
              <a:tailEnd type="triangle" w="med" len="med"/>
            </a:ln>
          </p:spPr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4D38BB8F-A9B1-46CF-B391-D4465B0D406A}"/>
                </a:ext>
              </a:extLst>
            </p:cNvPr>
            <p:cNvSpPr/>
            <p:nvPr/>
          </p:nvSpPr>
          <p:spPr bwMode="auto">
            <a:xfrm>
              <a:off x="3143239" y="2857505"/>
              <a:ext cx="2124090" cy="2873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cs typeface="Arial" charset="0"/>
                </a:rPr>
                <a:t>umls:C0006261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736ADF97-937C-450B-83B5-FFB9EDA2FE37}"/>
                </a:ext>
              </a:extLst>
            </p:cNvPr>
            <p:cNvSpPr/>
            <p:nvPr/>
          </p:nvSpPr>
          <p:spPr bwMode="auto">
            <a:xfrm>
              <a:off x="4929190" y="1785939"/>
              <a:ext cx="1714512" cy="42862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Chronic Obstructive Airway Diseases</a:t>
              </a:r>
              <a:endParaRPr lang="en-US" dirty="0"/>
            </a:p>
          </p:txBody>
        </p:sp>
        <p:cxnSp>
          <p:nvCxnSpPr>
            <p:cNvPr id="27" name="Curved Connector 130">
              <a:extLst>
                <a:ext uri="{FF2B5EF4-FFF2-40B4-BE49-F238E27FC236}">
                  <a16:creationId xmlns:a16="http://schemas.microsoft.com/office/drawing/2014/main" xmlns="" id="{41421C81-F1BD-4C9F-88D2-BCC4E3360F81}"/>
                </a:ext>
              </a:extLst>
            </p:cNvPr>
            <p:cNvCxnSpPr>
              <a:cxnSpLocks noChangeShapeType="1"/>
              <a:stCxn id="7175" idx="5"/>
              <a:endCxn id="7174" idx="2"/>
            </p:cNvCxnSpPr>
            <p:nvPr/>
          </p:nvCxnSpPr>
          <p:spPr bwMode="auto">
            <a:xfrm rot="16200000" flipH="1">
              <a:off x="3182929" y="2830515"/>
              <a:ext cx="831853" cy="1517661"/>
            </a:xfrm>
            <a:prstGeom prst="curvedConnector2">
              <a:avLst/>
            </a:prstGeom>
            <a:noFill/>
            <a:ln w="12700" algn="ctr">
              <a:solidFill>
                <a:schemeClr val="accent6"/>
              </a:solidFill>
              <a:prstDash val="sysDash"/>
              <a:round/>
              <a:headEnd type="triangle" w="med" len="med"/>
              <a:tailEnd/>
            </a:ln>
          </p:spPr>
        </p:cxnSp>
        <p:sp>
          <p:nvSpPr>
            <p:cNvPr id="7193" name="Oval 18">
              <a:extLst>
                <a:ext uri="{FF2B5EF4-FFF2-40B4-BE49-F238E27FC236}">
                  <a16:creationId xmlns:a16="http://schemas.microsoft.com/office/drawing/2014/main" xmlns="" id="{3A485122-44B0-4D25-B8B9-0E55B987C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860" y="4357694"/>
              <a:ext cx="295275" cy="2952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1200">
                <a:latin typeface="Calibri" panose="020F0502020204030204" pitchFamily="34" charset="0"/>
              </a:endParaRPr>
            </a:p>
          </p:txBody>
        </p:sp>
        <p:cxnSp>
          <p:nvCxnSpPr>
            <p:cNvPr id="31" name="Straight Arrow Connector 65">
              <a:extLst>
                <a:ext uri="{FF2B5EF4-FFF2-40B4-BE49-F238E27FC236}">
                  <a16:creationId xmlns:a16="http://schemas.microsoft.com/office/drawing/2014/main" xmlns="" id="{26BD6818-77C1-414C-9CD7-6BC353AD5DDD}"/>
                </a:ext>
              </a:extLst>
            </p:cNvPr>
            <p:cNvCxnSpPr>
              <a:cxnSpLocks noChangeShapeType="1"/>
              <a:stCxn id="7193" idx="0"/>
              <a:endCxn id="7175" idx="4"/>
            </p:cNvCxnSpPr>
            <p:nvPr/>
          </p:nvCxnSpPr>
          <p:spPr bwMode="auto">
            <a:xfrm rot="5400000" flipH="1" flipV="1">
              <a:off x="2085959" y="3706820"/>
              <a:ext cx="1141417" cy="160338"/>
            </a:xfrm>
            <a:prstGeom prst="straightConnector1">
              <a:avLst/>
            </a:prstGeom>
            <a:noFill/>
            <a:ln w="12700" algn="ctr">
              <a:solidFill>
                <a:schemeClr val="accent6"/>
              </a:solidFill>
              <a:round/>
              <a:headEnd type="none"/>
              <a:tailEnd type="triangle" w="med" len="med"/>
            </a:ln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567D25D4-0CF9-46BC-8243-31E96FF17AC3}"/>
                </a:ext>
              </a:extLst>
            </p:cNvPr>
            <p:cNvSpPr txBox="1"/>
            <p:nvPr/>
          </p:nvSpPr>
          <p:spPr bwMode="auto">
            <a:xfrm rot="16938936">
              <a:off x="1985153" y="3464725"/>
              <a:ext cx="1325567" cy="2857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dirty="0">
                  <a:solidFill>
                    <a:schemeClr val="accent6"/>
                  </a:solidFill>
                  <a:latin typeface="Calibri" pitchFamily="34" charset="0"/>
                  <a:cs typeface="Arial" charset="0"/>
                </a:rPr>
                <a:t>broader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D7CE379E-FE8C-425E-855D-F2B0C980DF90}"/>
                </a:ext>
              </a:extLst>
            </p:cNvPr>
            <p:cNvSpPr/>
            <p:nvPr/>
          </p:nvSpPr>
          <p:spPr bwMode="auto">
            <a:xfrm>
              <a:off x="500034" y="4572011"/>
              <a:ext cx="1143008" cy="26828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Asthma</a:t>
              </a:r>
              <a:endParaRPr lang="en-US" dirty="0"/>
            </a:p>
          </p:txBody>
        </p:sp>
        <p:cxnSp>
          <p:nvCxnSpPr>
            <p:cNvPr id="36" name="Straight Arrow Connector 65">
              <a:extLst>
                <a:ext uri="{FF2B5EF4-FFF2-40B4-BE49-F238E27FC236}">
                  <a16:creationId xmlns:a16="http://schemas.microsoft.com/office/drawing/2014/main" xmlns="" id="{D2FE29B1-2091-4FC1-B65D-D6F410EEE393}"/>
                </a:ext>
              </a:extLst>
            </p:cNvPr>
            <p:cNvCxnSpPr>
              <a:cxnSpLocks noChangeShapeType="1"/>
              <a:stCxn id="7193" idx="2"/>
              <a:endCxn id="35" idx="3"/>
            </p:cNvCxnSpPr>
            <p:nvPr/>
          </p:nvCxnSpPr>
          <p:spPr bwMode="auto">
            <a:xfrm rot="10800000" flipV="1">
              <a:off x="1643042" y="4505336"/>
              <a:ext cx="785817" cy="200026"/>
            </a:xfrm>
            <a:prstGeom prst="straightConnector1">
              <a:avLst/>
            </a:prstGeom>
            <a:noFill/>
            <a:ln w="12700" algn="ctr">
              <a:solidFill>
                <a:schemeClr val="accent6"/>
              </a:solidFill>
              <a:round/>
              <a:headEnd type="none"/>
              <a:tailEnd type="triangle" w="med" len="med"/>
            </a:ln>
          </p:spPr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F806005F-D67C-49CC-8ED5-162171F3154C}"/>
                </a:ext>
              </a:extLst>
            </p:cNvPr>
            <p:cNvSpPr/>
            <p:nvPr/>
          </p:nvSpPr>
          <p:spPr bwMode="auto">
            <a:xfrm>
              <a:off x="1928794" y="4643449"/>
              <a:ext cx="2124090" cy="2873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cs typeface="Arial" charset="0"/>
                </a:rPr>
                <a:t>umls:C000496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902FB62C-6303-41EE-9DB4-4800919038F4}"/>
                </a:ext>
              </a:extLst>
            </p:cNvPr>
            <p:cNvSpPr/>
            <p:nvPr/>
          </p:nvSpPr>
          <p:spPr bwMode="auto">
            <a:xfrm>
              <a:off x="3286116" y="2928934"/>
              <a:ext cx="7786742" cy="2000264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reflection blurRad="6350" stA="50000" endA="300" endPos="55000" dir="5400000" sy="-100000" algn="bl" rotWithShape="0"/>
            </a:effectLst>
            <a:scene3d>
              <a:camera prst="isometricOffAxis2Right"/>
              <a:lightRig rig="threePt" dir="t"/>
            </a:scene3d>
          </p:spPr>
          <p:txBody>
            <a:bodyPr anchor="ctr"/>
            <a:lstStyle/>
            <a:p>
              <a:pPr algn="just">
                <a:defRPr/>
              </a:pPr>
              <a:r>
                <a:rPr lang="en-US" sz="1400" b="1" dirty="0">
                  <a:solidFill>
                    <a:srgbClr val="FFC000"/>
                  </a:solidFill>
                </a:rPr>
                <a:t>Asthma</a:t>
              </a:r>
              <a:r>
                <a:rPr lang="en-US" sz="1400" dirty="0"/>
                <a:t> and </a:t>
              </a:r>
              <a:r>
                <a:rPr lang="en-US" sz="1400" b="1" dirty="0">
                  <a:solidFill>
                    <a:srgbClr val="FFC000"/>
                  </a:solidFill>
                </a:rPr>
                <a:t>chronic obstructive pulmonary disease </a:t>
              </a:r>
              <a:r>
                <a:rPr lang="en-US" sz="1400" dirty="0"/>
                <a:t>(</a:t>
              </a:r>
              <a:r>
                <a:rPr lang="en-US" sz="1400" b="1" dirty="0">
                  <a:solidFill>
                    <a:srgbClr val="FFC000"/>
                  </a:solidFill>
                </a:rPr>
                <a:t>COPD</a:t>
              </a:r>
              <a:r>
                <a:rPr lang="en-US" sz="1400" dirty="0"/>
                <a:t>) are chronic </a:t>
              </a:r>
              <a:r>
                <a:rPr lang="en-US" sz="1400" b="1" dirty="0">
                  <a:solidFill>
                    <a:srgbClr val="FFC000"/>
                  </a:solidFill>
                </a:rPr>
                <a:t>airway diseases</a:t>
              </a:r>
              <a:r>
                <a:rPr lang="en-US" sz="1400" dirty="0"/>
                <a:t> characterized by </a:t>
              </a:r>
              <a:r>
                <a:rPr lang="en-US" sz="1400" b="1" dirty="0">
                  <a:solidFill>
                    <a:srgbClr val="FFC000"/>
                  </a:solidFill>
                </a:rPr>
                <a:t>airflow obstruction</a:t>
              </a:r>
              <a:r>
                <a:rPr lang="en-US" sz="1400" dirty="0"/>
                <a:t>. The </a:t>
              </a:r>
              <a:r>
                <a:rPr lang="en-US" sz="1400" b="1" dirty="0">
                  <a:solidFill>
                    <a:srgbClr val="0070C0"/>
                  </a:solidFill>
                </a:rPr>
                <a:t>beta(2)-</a:t>
              </a:r>
              <a:r>
                <a:rPr lang="en-US" sz="1400" b="1" dirty="0" err="1">
                  <a:solidFill>
                    <a:srgbClr val="0070C0"/>
                  </a:solidFill>
                </a:rPr>
                <a:t>adrenoceptor</a:t>
              </a:r>
              <a:r>
                <a:rPr lang="en-US" sz="1400" b="1" dirty="0">
                  <a:solidFill>
                    <a:srgbClr val="0070C0"/>
                  </a:solidFill>
                </a:rPr>
                <a:t> </a:t>
              </a:r>
              <a:r>
                <a:rPr lang="en-US" sz="1400" dirty="0"/>
                <a:t>mediates </a:t>
              </a:r>
              <a:r>
                <a:rPr lang="en-US" sz="1400" dirty="0" err="1"/>
                <a:t>bronchodilatation</a:t>
              </a:r>
              <a:r>
                <a:rPr lang="en-US" sz="1400" dirty="0"/>
                <a:t> in response to exogenous and endogenous beta-</a:t>
              </a:r>
              <a:r>
                <a:rPr lang="en-US" sz="1400" dirty="0" err="1"/>
                <a:t>adrenoceptor</a:t>
              </a:r>
              <a:r>
                <a:rPr lang="en-US" sz="1400" dirty="0"/>
                <a:t> agonists. Single </a:t>
              </a:r>
              <a:r>
                <a:rPr lang="en-US" sz="1400" b="1" dirty="0">
                  <a:solidFill>
                    <a:srgbClr val="92D050"/>
                  </a:solidFill>
                </a:rPr>
                <a:t>nucleotide</a:t>
              </a:r>
              <a:r>
                <a:rPr lang="en-US" sz="1400" dirty="0"/>
                <a:t> polymorphisms in the </a:t>
              </a:r>
              <a:r>
                <a:rPr lang="en-US" sz="1400" b="1" dirty="0">
                  <a:solidFill>
                    <a:srgbClr val="0070C0"/>
                  </a:solidFill>
                </a:rPr>
                <a:t>beta(2)-</a:t>
              </a:r>
              <a:r>
                <a:rPr lang="en-US" sz="1400" b="1" dirty="0" err="1">
                  <a:solidFill>
                    <a:srgbClr val="0070C0"/>
                  </a:solidFill>
                </a:rPr>
                <a:t>adrenoceptor</a:t>
              </a:r>
              <a:r>
                <a:rPr lang="en-US" sz="1400" b="1" dirty="0">
                  <a:solidFill>
                    <a:srgbClr val="0070C0"/>
                  </a:solidFill>
                </a:rPr>
                <a:t> </a:t>
              </a:r>
              <a:r>
                <a:rPr lang="en-US" sz="1400" dirty="0"/>
                <a:t>gene (</a:t>
              </a:r>
              <a:r>
                <a:rPr lang="en-US" sz="1400" b="1" dirty="0">
                  <a:solidFill>
                    <a:srgbClr val="0070C0"/>
                  </a:solidFill>
                </a:rPr>
                <a:t>ADRB2</a:t>
              </a:r>
              <a:r>
                <a:rPr lang="en-US" sz="1400" dirty="0"/>
                <a:t>) cause </a:t>
              </a:r>
              <a:r>
                <a:rPr lang="en-US" sz="1400" b="1" dirty="0">
                  <a:solidFill>
                    <a:srgbClr val="92D050"/>
                  </a:solidFill>
                </a:rPr>
                <a:t>amino acid </a:t>
              </a:r>
              <a:r>
                <a:rPr lang="en-US" sz="1400" dirty="0"/>
                <a:t>changes (e.g. Arg16Gly, Gln27Glu) that potentially alter </a:t>
              </a:r>
              <a:r>
                <a:rPr lang="en-US" sz="1400" b="1" dirty="0">
                  <a:solidFill>
                    <a:srgbClr val="92D050"/>
                  </a:solidFill>
                </a:rPr>
                <a:t>receptor</a:t>
              </a:r>
              <a:r>
                <a:rPr lang="en-US" sz="1400" dirty="0"/>
                <a:t> function. Recently, a large cohort study found no association between </a:t>
              </a:r>
              <a:r>
                <a:rPr lang="en-US" sz="1400" b="1" dirty="0">
                  <a:solidFill>
                    <a:srgbClr val="FFFF99"/>
                  </a:solidFill>
                </a:rPr>
                <a:t>asthma</a:t>
              </a:r>
              <a:r>
                <a:rPr lang="en-US" sz="1400" dirty="0"/>
                <a:t> susceptibility and beta(2)-</a:t>
              </a:r>
              <a:r>
                <a:rPr lang="en-US" sz="1400" dirty="0" err="1"/>
                <a:t>adrenoceptor</a:t>
              </a:r>
              <a:r>
                <a:rPr lang="en-US" sz="1400" dirty="0"/>
                <a:t> polymorphisms. In contrast, </a:t>
              </a:r>
              <a:r>
                <a:rPr lang="en-US" sz="1400" b="1" dirty="0">
                  <a:solidFill>
                    <a:srgbClr val="FFFF99"/>
                  </a:solidFill>
                </a:rPr>
                <a:t>asthma</a:t>
              </a:r>
              <a:r>
                <a:rPr lang="en-US" sz="1400" dirty="0"/>
                <a:t> phenotypes, such as </a:t>
              </a:r>
              <a:r>
                <a:rPr lang="en-US" sz="1400" b="1" dirty="0">
                  <a:solidFill>
                    <a:srgbClr val="FFFF99"/>
                  </a:solidFill>
                </a:rPr>
                <a:t>asthma</a:t>
              </a:r>
              <a:r>
                <a:rPr lang="en-US" sz="1400" dirty="0"/>
                <a:t> severity and </a:t>
              </a:r>
              <a:r>
                <a:rPr lang="en-US" sz="1400" b="1" dirty="0">
                  <a:solidFill>
                    <a:srgbClr val="00B0F0"/>
                  </a:solidFill>
                </a:rPr>
                <a:t>bronchial </a:t>
              </a:r>
              <a:r>
                <a:rPr lang="en-US" sz="1400" b="1" dirty="0" err="1">
                  <a:solidFill>
                    <a:srgbClr val="00B0F0"/>
                  </a:solidFill>
                </a:rPr>
                <a:t>hyperresponsiveness</a:t>
              </a:r>
              <a:r>
                <a:rPr lang="en-US" sz="1400" dirty="0"/>
                <a:t>, have been associated with beta(2)-</a:t>
              </a:r>
              <a:r>
                <a:rPr lang="en-US" sz="1400" dirty="0" err="1"/>
                <a:t>adrenoceptor</a:t>
              </a:r>
              <a:r>
                <a:rPr lang="en-US" sz="1400" dirty="0"/>
                <a:t> polymorphisms.</a:t>
              </a:r>
              <a:endParaRPr lang="en-GB" sz="1400" dirty="0"/>
            </a:p>
          </p:txBody>
        </p:sp>
        <p:cxnSp>
          <p:nvCxnSpPr>
            <p:cNvPr id="45" name="Straight Arrow Connector 93">
              <a:extLst>
                <a:ext uri="{FF2B5EF4-FFF2-40B4-BE49-F238E27FC236}">
                  <a16:creationId xmlns:a16="http://schemas.microsoft.com/office/drawing/2014/main" xmlns="" id="{7155EB1B-1520-4B81-A075-C3F8D3E42076}"/>
                </a:ext>
              </a:extLst>
            </p:cNvPr>
            <p:cNvCxnSpPr>
              <a:cxnSpLocks noChangeShapeType="1"/>
              <a:stCxn id="7174" idx="7"/>
              <a:endCxn id="25" idx="2"/>
            </p:cNvCxnSpPr>
            <p:nvPr/>
          </p:nvCxnSpPr>
          <p:spPr bwMode="auto">
            <a:xfrm rot="5400000" flipH="1" flipV="1">
              <a:off x="4355307" y="2469358"/>
              <a:ext cx="1685931" cy="1176346"/>
            </a:xfrm>
            <a:prstGeom prst="straightConnector1">
              <a:avLst/>
            </a:prstGeom>
            <a:noFill/>
            <a:ln w="12700" algn="ctr">
              <a:solidFill>
                <a:schemeClr val="accent6"/>
              </a:solidFill>
              <a:round/>
              <a:headEnd type="none"/>
              <a:tailEnd type="triangle" w="med" len="med"/>
            </a:ln>
          </p:spPr>
        </p:cxnSp>
        <p:cxnSp>
          <p:nvCxnSpPr>
            <p:cNvPr id="72" name="Curved Connector 130">
              <a:extLst>
                <a:ext uri="{FF2B5EF4-FFF2-40B4-BE49-F238E27FC236}">
                  <a16:creationId xmlns:a16="http://schemas.microsoft.com/office/drawing/2014/main" xmlns="" id="{E0FA5DF0-CD39-4B68-B7B1-A773AC070839}"/>
                </a:ext>
              </a:extLst>
            </p:cNvPr>
            <p:cNvCxnSpPr>
              <a:cxnSpLocks noChangeShapeType="1"/>
              <a:stCxn id="7177" idx="4"/>
              <a:endCxn id="7193" idx="2"/>
            </p:cNvCxnSpPr>
            <p:nvPr/>
          </p:nvCxnSpPr>
          <p:spPr bwMode="auto">
            <a:xfrm rot="16200000" flipH="1">
              <a:off x="590525" y="2667002"/>
              <a:ext cx="2266958" cy="1409710"/>
            </a:xfrm>
            <a:prstGeom prst="curvedConnector2">
              <a:avLst/>
            </a:prstGeom>
            <a:noFill/>
            <a:ln w="12700" algn="ctr">
              <a:solidFill>
                <a:schemeClr val="accent6"/>
              </a:solidFill>
              <a:prstDash val="sysDash"/>
              <a:round/>
              <a:headEnd type="triangle" w="med" len="med"/>
              <a:tailEnd/>
            </a:ln>
          </p:spPr>
        </p:cxnSp>
        <p:sp>
          <p:nvSpPr>
            <p:cNvPr id="84" name="Isosceles Triangle 83">
              <a:extLst>
                <a:ext uri="{FF2B5EF4-FFF2-40B4-BE49-F238E27FC236}">
                  <a16:creationId xmlns:a16="http://schemas.microsoft.com/office/drawing/2014/main" xmlns="" id="{455F8365-6AC2-42FC-8732-BF0925D16E5F}"/>
                </a:ext>
              </a:extLst>
            </p:cNvPr>
            <p:cNvSpPr/>
            <p:nvPr/>
          </p:nvSpPr>
          <p:spPr bwMode="auto">
            <a:xfrm>
              <a:off x="4143372" y="4643446"/>
              <a:ext cx="1857388" cy="71438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7203" name="Oval 91">
              <a:extLst>
                <a:ext uri="{FF2B5EF4-FFF2-40B4-BE49-F238E27FC236}">
                  <a16:creationId xmlns:a16="http://schemas.microsoft.com/office/drawing/2014/main" xmlns="" id="{02DF86E0-0DE2-4045-B560-23D0FDF82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1189" y="4857760"/>
              <a:ext cx="293687" cy="295275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0606317F-F86C-4F9A-A985-4D8D3B299912}"/>
                </a:ext>
              </a:extLst>
            </p:cNvPr>
            <p:cNvSpPr txBox="1"/>
            <p:nvPr/>
          </p:nvSpPr>
          <p:spPr bwMode="auto">
            <a:xfrm rot="3067408">
              <a:off x="1150122" y="3747301"/>
              <a:ext cx="1322393" cy="2857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dirty="0" err="1">
                  <a:solidFill>
                    <a:schemeClr val="accent6"/>
                  </a:solidFill>
                  <a:latin typeface="Calibri" pitchFamily="34" charset="0"/>
                  <a:cs typeface="Arial" charset="0"/>
                </a:rPr>
                <a:t>broaderTransitive</a:t>
              </a:r>
              <a:endParaRPr lang="en-GB" sz="1200" dirty="0">
                <a:solidFill>
                  <a:schemeClr val="accent6"/>
                </a:solidFill>
                <a:latin typeface="Calibri" pitchFamily="34" charset="0"/>
                <a:cs typeface="Arial" charset="0"/>
              </a:endParaRPr>
            </a:p>
          </p:txBody>
        </p:sp>
        <p:cxnSp>
          <p:nvCxnSpPr>
            <p:cNvPr id="7205" name="Straight Arrow Connector 65">
              <a:extLst>
                <a:ext uri="{FF2B5EF4-FFF2-40B4-BE49-F238E27FC236}">
                  <a16:creationId xmlns:a16="http://schemas.microsoft.com/office/drawing/2014/main" xmlns="" id="{895D52A9-A0F7-40C5-97EF-361E4AE51B0E}"/>
                </a:ext>
              </a:extLst>
            </p:cNvPr>
            <p:cNvCxnSpPr>
              <a:cxnSpLocks noChangeShapeType="1"/>
              <a:stCxn id="7203" idx="0"/>
              <a:endCxn id="7174" idx="4"/>
            </p:cNvCxnSpPr>
            <p:nvPr/>
          </p:nvCxnSpPr>
          <p:spPr bwMode="auto">
            <a:xfrm rot="16200000" flipV="1">
              <a:off x="4184251" y="4473977"/>
              <a:ext cx="704857" cy="62709"/>
            </a:xfrm>
            <a:prstGeom prst="straightConnector1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06" name="Straight Arrow Connector 65">
              <a:extLst>
                <a:ext uri="{FF2B5EF4-FFF2-40B4-BE49-F238E27FC236}">
                  <a16:creationId xmlns:a16="http://schemas.microsoft.com/office/drawing/2014/main" xmlns="" id="{49B1B06D-6734-42E5-BC96-38B43D84E655}"/>
                </a:ext>
              </a:extLst>
            </p:cNvPr>
            <p:cNvCxnSpPr>
              <a:cxnSpLocks noChangeShapeType="1"/>
              <a:stCxn id="7203" idx="2"/>
              <a:endCxn id="7193" idx="6"/>
            </p:cNvCxnSpPr>
            <p:nvPr/>
          </p:nvCxnSpPr>
          <p:spPr bwMode="auto">
            <a:xfrm rot="10800000">
              <a:off x="2724135" y="4505332"/>
              <a:ext cx="1697054" cy="500066"/>
            </a:xfrm>
            <a:prstGeom prst="straightConnector1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07" name="TextBox 92">
              <a:extLst>
                <a:ext uri="{FF2B5EF4-FFF2-40B4-BE49-F238E27FC236}">
                  <a16:creationId xmlns:a16="http://schemas.microsoft.com/office/drawing/2014/main" xmlns="" id="{BCD1B828-31E2-4239-8AAE-A6D465088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049708">
              <a:off x="4047333" y="4683950"/>
              <a:ext cx="1325563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GB" altLang="en-US" sz="1200">
                  <a:solidFill>
                    <a:srgbClr val="0070C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mentions</a:t>
              </a:r>
            </a:p>
          </p:txBody>
        </p:sp>
        <p:sp>
          <p:nvSpPr>
            <p:cNvPr id="7208" name="TextBox 93">
              <a:extLst>
                <a:ext uri="{FF2B5EF4-FFF2-40B4-BE49-F238E27FC236}">
                  <a16:creationId xmlns:a16="http://schemas.microsoft.com/office/drawing/2014/main" xmlns="" id="{11B40609-B9C0-4128-BD34-DFB73C438F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40026">
              <a:off x="3302998" y="4630222"/>
              <a:ext cx="1325563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GB" altLang="en-US" sz="1200">
                  <a:solidFill>
                    <a:srgbClr val="0070C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mentions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DCD2FF83-C30A-4276-B2DD-EFE2F7841B40}"/>
                </a:ext>
              </a:extLst>
            </p:cNvPr>
            <p:cNvSpPr/>
            <p:nvPr/>
          </p:nvSpPr>
          <p:spPr bwMode="auto">
            <a:xfrm>
              <a:off x="2786050" y="5929329"/>
              <a:ext cx="1143008" cy="268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Ian A Yang</a:t>
              </a:r>
              <a:endParaRPr lang="en-US" dirty="0"/>
            </a:p>
          </p:txBody>
        </p:sp>
        <p:cxnSp>
          <p:nvCxnSpPr>
            <p:cNvPr id="7210" name="Straight Arrow Connector 65">
              <a:extLst>
                <a:ext uri="{FF2B5EF4-FFF2-40B4-BE49-F238E27FC236}">
                  <a16:creationId xmlns:a16="http://schemas.microsoft.com/office/drawing/2014/main" xmlns="" id="{3962461F-AD3F-47D0-ADD4-354F57CB0B57}"/>
                </a:ext>
              </a:extLst>
            </p:cNvPr>
            <p:cNvCxnSpPr>
              <a:cxnSpLocks noChangeShapeType="1"/>
              <a:stCxn id="7203" idx="3"/>
              <a:endCxn id="100" idx="0"/>
            </p:cNvCxnSpPr>
            <p:nvPr/>
          </p:nvCxnSpPr>
          <p:spPr bwMode="auto">
            <a:xfrm rot="5400000">
              <a:off x="2929604" y="3823231"/>
              <a:ext cx="248033" cy="2821156"/>
            </a:xfrm>
            <a:prstGeom prst="straightConnector1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11" name="TextBox 98">
              <a:extLst>
                <a:ext uri="{FF2B5EF4-FFF2-40B4-BE49-F238E27FC236}">
                  <a16:creationId xmlns:a16="http://schemas.microsoft.com/office/drawing/2014/main" xmlns="" id="{B8D77CC0-96F5-4E79-B2C4-2C65C6F756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02392">
              <a:off x="2943767" y="4943402"/>
              <a:ext cx="1325563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GB" altLang="en-US" sz="1200">
                  <a:solidFill>
                    <a:srgbClr val="0070C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journal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xmlns="" id="{CD4AB273-064D-442B-9CBF-7F2DDF696BEF}"/>
                </a:ext>
              </a:extLst>
            </p:cNvPr>
            <p:cNvSpPr/>
            <p:nvPr/>
          </p:nvSpPr>
          <p:spPr bwMode="auto">
            <a:xfrm>
              <a:off x="71406" y="5357827"/>
              <a:ext cx="3143272" cy="268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Clinical and experimental pharmacology …</a:t>
              </a:r>
              <a:endParaRPr lang="en-US" dirty="0"/>
            </a:p>
          </p:txBody>
        </p:sp>
        <p:cxnSp>
          <p:nvCxnSpPr>
            <p:cNvPr id="7213" name="Straight Arrow Connector 65">
              <a:extLst>
                <a:ext uri="{FF2B5EF4-FFF2-40B4-BE49-F238E27FC236}">
                  <a16:creationId xmlns:a16="http://schemas.microsoft.com/office/drawing/2014/main" xmlns="" id="{B9AD1A5F-8238-4CA8-946F-C6A2A0A8B08D}"/>
                </a:ext>
              </a:extLst>
            </p:cNvPr>
            <p:cNvCxnSpPr>
              <a:cxnSpLocks noChangeShapeType="1"/>
              <a:stCxn id="7203" idx="4"/>
              <a:endCxn id="95" idx="0"/>
            </p:cNvCxnSpPr>
            <p:nvPr/>
          </p:nvCxnSpPr>
          <p:spPr bwMode="auto">
            <a:xfrm rot="5400000">
              <a:off x="3574647" y="4935943"/>
              <a:ext cx="776295" cy="1210479"/>
            </a:xfrm>
            <a:prstGeom prst="straightConnector1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14" name="TextBox 108">
              <a:extLst>
                <a:ext uri="{FF2B5EF4-FFF2-40B4-BE49-F238E27FC236}">
                  <a16:creationId xmlns:a16="http://schemas.microsoft.com/office/drawing/2014/main" xmlns="" id="{155B5D75-0910-45DC-80CF-19BF2BA9AC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46597">
              <a:off x="3416110" y="5238882"/>
              <a:ext cx="1325563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5500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GB" altLang="en-US" sz="1200">
                  <a:solidFill>
                    <a:srgbClr val="0070C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author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DA6C39FB-7533-4C1A-8F6A-520EE0702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9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71E83004-24F7-4ADB-BBD5-8743955B8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  <p:sp>
        <p:nvSpPr>
          <p:cNvPr id="98" name="Rectangle 97"/>
          <p:cNvSpPr/>
          <p:nvPr/>
        </p:nvSpPr>
        <p:spPr bwMode="auto">
          <a:xfrm>
            <a:off x="773872" y="2167731"/>
            <a:ext cx="8784976" cy="1944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ahoma" pitchFamily="34" charset="0"/>
              </a:rPr>
              <a:t>Data provenance: </a:t>
            </a:r>
            <a:r>
              <a:rPr lang="en-US" sz="1200" dirty="0">
                <a:latin typeface="Tahoma" pitchFamily="34" charset="0"/>
              </a:rPr>
              <a:t>graph &lt;http://linkedlifedata.com/resource/document/CD8672&gt;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258146"/>
            <a:ext cx="9601200" cy="966727"/>
          </a:xfrm>
        </p:spPr>
        <p:txBody>
          <a:bodyPr/>
          <a:lstStyle/>
          <a:p>
            <a:r>
              <a:rPr lang="en-US" dirty="0"/>
              <a:t>Data Modeling</a:t>
            </a:r>
          </a:p>
        </p:txBody>
      </p:sp>
      <p:cxnSp>
        <p:nvCxnSpPr>
          <p:cNvPr id="8" name="Straight Arrow Connector 65"/>
          <p:cNvCxnSpPr>
            <a:cxnSpLocks noChangeShapeType="1"/>
            <a:stCxn id="11" idx="6"/>
            <a:endCxn id="21" idx="2"/>
          </p:cNvCxnSpPr>
          <p:nvPr/>
        </p:nvCxnSpPr>
        <p:spPr bwMode="auto">
          <a:xfrm>
            <a:off x="2200630" y="887826"/>
            <a:ext cx="1221942" cy="14948"/>
          </a:xfrm>
          <a:prstGeom prst="straightConnector1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9" name="TextBox 8"/>
          <p:cNvSpPr txBox="1"/>
          <p:nvPr/>
        </p:nvSpPr>
        <p:spPr bwMode="auto">
          <a:xfrm>
            <a:off x="2007552" y="637560"/>
            <a:ext cx="14320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rdf:type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49937" y="503996"/>
            <a:ext cx="1277657" cy="513348"/>
            <a:chOff x="4490449" y="3419708"/>
            <a:chExt cx="1277657" cy="513348"/>
          </a:xfrm>
        </p:grpSpPr>
        <p:sp>
          <p:nvSpPr>
            <p:cNvPr id="11" name="Oval 64"/>
            <p:cNvSpPr>
              <a:spLocks noChangeArrowheads="1"/>
            </p:cNvSpPr>
            <p:nvPr/>
          </p:nvSpPr>
          <p:spPr bwMode="auto">
            <a:xfrm>
              <a:off x="5076056" y="3674019"/>
              <a:ext cx="265087" cy="259037"/>
            </a:xfrm>
            <a:prstGeom prst="ellipse">
              <a:avLst/>
            </a:prstGeom>
            <a:solidFill>
              <a:srgbClr val="00B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490449" y="3419708"/>
              <a:ext cx="12776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chemeClr val="tx2"/>
                  </a:solidFill>
                  <a:latin typeface="Calibri" pitchFamily="34" charset="0"/>
                  <a:cs typeface="Arial" charset="0"/>
                </a:rPr>
                <a:t>Patient XYZ</a:t>
              </a:r>
              <a:endParaRPr lang="en-US" dirty="0">
                <a:solidFill>
                  <a:schemeClr val="tx2"/>
                </a:solidFill>
                <a:cs typeface="Arial" charset="0"/>
              </a:endParaRPr>
            </a:p>
          </p:txBody>
        </p:sp>
      </p:grpSp>
      <p:sp>
        <p:nvSpPr>
          <p:cNvPr id="14" name="Rectangle 13"/>
          <p:cNvSpPr/>
          <p:nvPr/>
        </p:nvSpPr>
        <p:spPr bwMode="auto">
          <a:xfrm>
            <a:off x="3757815" y="729312"/>
            <a:ext cx="876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i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Patient</a:t>
            </a:r>
            <a:endParaRPr lang="en-US" i="1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834720" y="1375643"/>
            <a:ext cx="2051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male</a:t>
            </a:r>
          </a:p>
        </p:txBody>
      </p:sp>
      <p:cxnSp>
        <p:nvCxnSpPr>
          <p:cNvPr id="15" name="Straight Arrow Connector 68"/>
          <p:cNvCxnSpPr>
            <a:cxnSpLocks noChangeShapeType="1"/>
            <a:stCxn id="11" idx="4"/>
          </p:cNvCxnSpPr>
          <p:nvPr/>
        </p:nvCxnSpPr>
        <p:spPr bwMode="auto">
          <a:xfrm rot="16200000" flipH="1">
            <a:off x="2681991" y="403441"/>
            <a:ext cx="574325" cy="1802131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6" name="TextBox 15"/>
          <p:cNvSpPr txBox="1"/>
          <p:nvPr/>
        </p:nvSpPr>
        <p:spPr bwMode="auto">
          <a:xfrm>
            <a:off x="2151568" y="1283891"/>
            <a:ext cx="1646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hasGender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2122608" y="1715939"/>
            <a:ext cx="1675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hasBirthDate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8" name="Straight Arrow Connector 68"/>
          <p:cNvCxnSpPr>
            <a:cxnSpLocks noChangeShapeType="1"/>
            <a:stCxn id="11" idx="2"/>
          </p:cNvCxnSpPr>
          <p:nvPr/>
        </p:nvCxnSpPr>
        <p:spPr bwMode="auto">
          <a:xfrm rot="10800000" flipH="1" flipV="1">
            <a:off x="1935543" y="887826"/>
            <a:ext cx="1944215" cy="1104531"/>
          </a:xfrm>
          <a:prstGeom prst="bentConnector3">
            <a:avLst>
              <a:gd name="adj1" fmla="val 1960"/>
            </a:avLst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9" name="TextBox 18"/>
          <p:cNvSpPr txBox="1"/>
          <p:nvPr/>
        </p:nvSpPr>
        <p:spPr bwMode="auto">
          <a:xfrm>
            <a:off x="3798208" y="1807691"/>
            <a:ext cx="2366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1956/09/20 </a:t>
            </a:r>
            <a:r>
              <a:rPr lang="en-GB" dirty="0" err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xsd:date</a:t>
            </a:r>
            <a:endParaRPr lang="en-GB" dirty="0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20" name="Elbow Connector 19"/>
          <p:cNvCxnSpPr/>
          <p:nvPr/>
        </p:nvCxnSpPr>
        <p:spPr bwMode="auto">
          <a:xfrm>
            <a:off x="2151567" y="1593408"/>
            <a:ext cx="914400" cy="914400"/>
          </a:xfrm>
          <a:prstGeom prst="bentConnector3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Isosceles Triangle 20"/>
          <p:cNvSpPr/>
          <p:nvPr/>
        </p:nvSpPr>
        <p:spPr bwMode="auto">
          <a:xfrm rot="1872745">
            <a:off x="3471145" y="728877"/>
            <a:ext cx="360040" cy="288032"/>
          </a:xfrm>
          <a:prstGeom prst="triangl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1618552" y="2455764"/>
            <a:ext cx="1675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hasDiagnose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30" name="Straight Arrow Connector 68"/>
          <p:cNvCxnSpPr>
            <a:cxnSpLocks noChangeShapeType="1"/>
            <a:stCxn id="11" idx="2"/>
          </p:cNvCxnSpPr>
          <p:nvPr/>
        </p:nvCxnSpPr>
        <p:spPr bwMode="auto">
          <a:xfrm rot="10800000" flipH="1" flipV="1">
            <a:off x="1935543" y="887826"/>
            <a:ext cx="1593419" cy="1854229"/>
          </a:xfrm>
          <a:prstGeom prst="bentConnector4">
            <a:avLst>
              <a:gd name="adj1" fmla="val -3986"/>
              <a:gd name="adj2" fmla="val 99382"/>
            </a:avLst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66" name="Oval 64"/>
          <p:cNvSpPr>
            <a:spLocks noChangeArrowheads="1"/>
          </p:cNvSpPr>
          <p:nvPr/>
        </p:nvSpPr>
        <p:spPr bwMode="auto">
          <a:xfrm>
            <a:off x="3519720" y="2628775"/>
            <a:ext cx="265087" cy="25903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3798208" y="2590487"/>
            <a:ext cx="4946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http://linkedlifedata.com/resource/icd9cm/157.9</a:t>
            </a:r>
            <a:endParaRPr lang="en-US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 bwMode="auto">
          <a:xfrm>
            <a:off x="5958448" y="3454584"/>
            <a:ext cx="2051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current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5933652" y="3094543"/>
            <a:ext cx="91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i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Disease</a:t>
            </a:r>
            <a:endParaRPr lang="en-US" i="1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70" name="TextBox 69"/>
          <p:cNvSpPr txBox="1"/>
          <p:nvPr/>
        </p:nvSpPr>
        <p:spPr bwMode="auto">
          <a:xfrm>
            <a:off x="3726201" y="3391869"/>
            <a:ext cx="1646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hasStatus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3" name="Isosceles Triangle 72"/>
          <p:cNvSpPr/>
          <p:nvPr/>
        </p:nvSpPr>
        <p:spPr bwMode="auto">
          <a:xfrm rot="1872745">
            <a:off x="5574974" y="3104270"/>
            <a:ext cx="360040" cy="288032"/>
          </a:xfrm>
          <a:prstGeom prst="triangl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74" name="TextBox 73"/>
          <p:cNvSpPr txBox="1"/>
          <p:nvPr/>
        </p:nvSpPr>
        <p:spPr bwMode="auto">
          <a:xfrm>
            <a:off x="3726200" y="3679900"/>
            <a:ext cx="1675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skos:prefLabel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75" name="Straight Arrow Connector 68"/>
          <p:cNvCxnSpPr>
            <a:cxnSpLocks noChangeShapeType="1"/>
            <a:stCxn id="66" idx="3"/>
          </p:cNvCxnSpPr>
          <p:nvPr/>
        </p:nvCxnSpPr>
        <p:spPr bwMode="auto">
          <a:xfrm rot="16200000" flipH="1">
            <a:off x="4199468" y="2208949"/>
            <a:ext cx="1118057" cy="2399910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76" name="TextBox 75"/>
          <p:cNvSpPr txBox="1"/>
          <p:nvPr/>
        </p:nvSpPr>
        <p:spPr bwMode="auto">
          <a:xfrm>
            <a:off x="5958448" y="3751907"/>
            <a:ext cx="3240360" cy="369332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Malignant neoplasm of pancreas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77" name="Straight Arrow Connector 68"/>
          <p:cNvCxnSpPr>
            <a:cxnSpLocks noChangeShapeType="1"/>
            <a:stCxn id="66" idx="4"/>
            <a:endCxn id="68" idx="1"/>
          </p:cNvCxnSpPr>
          <p:nvPr/>
        </p:nvCxnSpPr>
        <p:spPr bwMode="auto">
          <a:xfrm rot="16200000" flipH="1">
            <a:off x="4429637" y="2110438"/>
            <a:ext cx="751439" cy="2306185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81" name="Straight Arrow Connector 68"/>
          <p:cNvCxnSpPr>
            <a:cxnSpLocks noChangeShapeType="1"/>
            <a:stCxn id="66" idx="5"/>
            <a:endCxn id="73" idx="2"/>
          </p:cNvCxnSpPr>
          <p:nvPr/>
        </p:nvCxnSpPr>
        <p:spPr bwMode="auto">
          <a:xfrm rot="16200000" flipH="1">
            <a:off x="4422049" y="2173813"/>
            <a:ext cx="428291" cy="1780416"/>
          </a:xfrm>
          <a:prstGeom prst="bentConnector3">
            <a:avLst>
              <a:gd name="adj1" fmla="val 99962"/>
            </a:avLst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91" name="TextBox 90"/>
          <p:cNvSpPr txBox="1"/>
          <p:nvPr/>
        </p:nvSpPr>
        <p:spPr bwMode="auto">
          <a:xfrm>
            <a:off x="3735842" y="3031828"/>
            <a:ext cx="1646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rdf:type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773872" y="4255963"/>
            <a:ext cx="8784976" cy="21889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ahoma" pitchFamily="34" charset="0"/>
              </a:rPr>
              <a:t>Data provenance: </a:t>
            </a:r>
            <a:r>
              <a:rPr lang="en-US" sz="1200" dirty="0">
                <a:latin typeface="Tahoma" pitchFamily="34" charset="0"/>
              </a:rPr>
              <a:t>graph &lt;http://linkedlifedata.com/resource/document/CN127753&gt;</a:t>
            </a:r>
          </a:p>
        </p:txBody>
      </p:sp>
      <p:sp>
        <p:nvSpPr>
          <p:cNvPr id="100" name="TextBox 99"/>
          <p:cNvSpPr txBox="1"/>
          <p:nvPr/>
        </p:nvSpPr>
        <p:spPr bwMode="auto">
          <a:xfrm>
            <a:off x="629856" y="4543996"/>
            <a:ext cx="1675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hasTreatment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01" name="Straight Arrow Connector 68"/>
          <p:cNvCxnSpPr>
            <a:cxnSpLocks noChangeShapeType="1"/>
            <a:stCxn id="11" idx="2"/>
            <a:endCxn id="102" idx="2"/>
          </p:cNvCxnSpPr>
          <p:nvPr/>
        </p:nvCxnSpPr>
        <p:spPr bwMode="auto">
          <a:xfrm rot="10800000" flipH="1" flipV="1">
            <a:off x="1935543" y="887826"/>
            <a:ext cx="595480" cy="3958699"/>
          </a:xfrm>
          <a:prstGeom prst="bentConnector3">
            <a:avLst>
              <a:gd name="adj1" fmla="val -170619"/>
            </a:avLst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02" name="Oval 64"/>
          <p:cNvSpPr>
            <a:spLocks noChangeArrowheads="1"/>
          </p:cNvSpPr>
          <p:nvPr/>
        </p:nvSpPr>
        <p:spPr bwMode="auto">
          <a:xfrm>
            <a:off x="2531024" y="4717007"/>
            <a:ext cx="265087" cy="25903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2809513" y="4678719"/>
            <a:ext cx="570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http://linkedlifedata.com/resource/treatment/DT127753</a:t>
            </a:r>
            <a:endParaRPr lang="en-US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4565500" y="5182775"/>
            <a:ext cx="1187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i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Treatment</a:t>
            </a:r>
            <a:endParaRPr lang="en-US" i="1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06" name="TextBox 105"/>
          <p:cNvSpPr txBox="1"/>
          <p:nvPr/>
        </p:nvSpPr>
        <p:spPr bwMode="auto">
          <a:xfrm>
            <a:off x="2737505" y="5480101"/>
            <a:ext cx="1646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hasDrug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7" name="Isosceles Triangle 106"/>
          <p:cNvSpPr/>
          <p:nvPr/>
        </p:nvSpPr>
        <p:spPr bwMode="auto">
          <a:xfrm rot="1872745">
            <a:off x="4206822" y="5192502"/>
            <a:ext cx="360040" cy="288032"/>
          </a:xfrm>
          <a:prstGeom prst="triangl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 bwMode="auto">
          <a:xfrm>
            <a:off x="2554656" y="5768132"/>
            <a:ext cx="1675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hasDosage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09" name="Straight Arrow Connector 68"/>
          <p:cNvCxnSpPr>
            <a:cxnSpLocks noChangeShapeType="1"/>
            <a:stCxn id="102" idx="3"/>
          </p:cNvCxnSpPr>
          <p:nvPr/>
        </p:nvCxnSpPr>
        <p:spPr bwMode="auto">
          <a:xfrm rot="16200000" flipH="1">
            <a:off x="2790644" y="4717308"/>
            <a:ext cx="1146806" cy="1588406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10" name="Straight Arrow Connector 68"/>
          <p:cNvCxnSpPr>
            <a:cxnSpLocks noChangeShapeType="1"/>
            <a:stCxn id="102" idx="4"/>
            <a:endCxn id="129" idx="2"/>
          </p:cNvCxnSpPr>
          <p:nvPr/>
        </p:nvCxnSpPr>
        <p:spPr bwMode="auto">
          <a:xfrm rot="16200000" flipH="1">
            <a:off x="3029245" y="4610366"/>
            <a:ext cx="763327" cy="1494681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11" name="Straight Arrow Connector 68"/>
          <p:cNvCxnSpPr>
            <a:cxnSpLocks noChangeShapeType="1"/>
            <a:stCxn id="102" idx="5"/>
            <a:endCxn id="107" idx="2"/>
          </p:cNvCxnSpPr>
          <p:nvPr/>
        </p:nvCxnSpPr>
        <p:spPr bwMode="auto">
          <a:xfrm rot="16200000" flipH="1">
            <a:off x="3243625" y="4451773"/>
            <a:ext cx="428291" cy="1400960"/>
          </a:xfrm>
          <a:prstGeom prst="bentConnector3">
            <a:avLst>
              <a:gd name="adj1" fmla="val 99962"/>
            </a:avLst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12" name="TextBox 111"/>
          <p:cNvSpPr txBox="1"/>
          <p:nvPr/>
        </p:nvSpPr>
        <p:spPr bwMode="auto">
          <a:xfrm>
            <a:off x="2747146" y="5120060"/>
            <a:ext cx="1646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rdf:type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29" name="Oval 64"/>
          <p:cNvSpPr>
            <a:spLocks noChangeArrowheads="1"/>
          </p:cNvSpPr>
          <p:nvPr/>
        </p:nvSpPr>
        <p:spPr bwMode="auto">
          <a:xfrm>
            <a:off x="4158249" y="5609852"/>
            <a:ext cx="265087" cy="25903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2" name="Rectangle 131"/>
          <p:cNvSpPr/>
          <p:nvPr/>
        </p:nvSpPr>
        <p:spPr bwMode="auto">
          <a:xfrm>
            <a:off x="4374273" y="5571564"/>
            <a:ext cx="5150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http://linkedlifedata.com/resource/drug/irinotecan</a:t>
            </a:r>
            <a:endParaRPr lang="en-US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38" name="TextBox 137"/>
          <p:cNvSpPr txBox="1"/>
          <p:nvPr/>
        </p:nvSpPr>
        <p:spPr bwMode="auto">
          <a:xfrm>
            <a:off x="4158248" y="5868888"/>
            <a:ext cx="3816424" cy="369332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180 mg/ 1 m2 for 80 min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39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9" grpId="0"/>
      <p:bldP spid="68" grpId="0"/>
      <p:bldP spid="74" grpId="0"/>
      <p:bldP spid="76" grpId="0" animBg="1"/>
      <p:bldP spid="100" grpId="0"/>
      <p:bldP spid="108" grpId="0"/>
      <p:bldP spid="13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39ECFDC4-2197-42CB-853F-7C086878B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 bwMode="auto">
          <a:xfrm>
            <a:off x="1631504" y="764704"/>
            <a:ext cx="8856984" cy="5400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ahoma" pitchFamily="34" charset="0"/>
              </a:rPr>
              <a:t>Data provenance: </a:t>
            </a:r>
            <a:r>
              <a:rPr lang="en-US" sz="1200" dirty="0">
                <a:latin typeface="Tahoma" pitchFamily="34" charset="0"/>
              </a:rPr>
              <a:t>graph &lt;http://linkedlifedata.com/resource/drugBroshure/CAMPTOSAR&gt;</a:t>
            </a:r>
          </a:p>
        </p:txBody>
      </p:sp>
      <p:sp>
        <p:nvSpPr>
          <p:cNvPr id="125" name="Rectangle 124"/>
          <p:cNvSpPr/>
          <p:nvPr/>
        </p:nvSpPr>
        <p:spPr bwMode="auto">
          <a:xfrm>
            <a:off x="1775520" y="4005064"/>
            <a:ext cx="7920880" cy="1800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accent1">
                <a:lumMod val="60000"/>
                <a:lumOff val="40000"/>
              </a:schemeClr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Tahoma" pitchFamily="34" charset="0"/>
              </a:rPr>
              <a:t>Maximum Daily Dosage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197186"/>
            <a:ext cx="9601200" cy="966727"/>
          </a:xfrm>
        </p:spPr>
        <p:txBody>
          <a:bodyPr/>
          <a:lstStyle/>
          <a:p>
            <a:r>
              <a:rPr lang="en-US" dirty="0"/>
              <a:t>Data Modeling – KB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9667875" y="6525644"/>
            <a:ext cx="749300" cy="244475"/>
          </a:xfrm>
        </p:spPr>
        <p:txBody>
          <a:bodyPr/>
          <a:lstStyle/>
          <a:p>
            <a:pPr>
              <a:defRPr/>
            </a:pPr>
            <a:r>
              <a:rPr lang="en-GB"/>
              <a:t>#</a:t>
            </a:r>
            <a:fld id="{EB811105-9FF3-4751-B1B6-6BB0E8F3C20E}" type="slidenum">
              <a:rPr lang="en-GB" smtClean="0"/>
              <a:pPr>
                <a:defRPr/>
              </a:pPr>
              <a:t>26</a:t>
            </a:fld>
            <a:endParaRPr lang="en-GB" dirty="0"/>
          </a:p>
        </p:txBody>
      </p:sp>
      <p:sp>
        <p:nvSpPr>
          <p:cNvPr id="102" name="Oval 64"/>
          <p:cNvSpPr>
            <a:spLocks noChangeArrowheads="1"/>
          </p:cNvSpPr>
          <p:nvPr/>
        </p:nvSpPr>
        <p:spPr bwMode="auto">
          <a:xfrm>
            <a:off x="1919537" y="1225749"/>
            <a:ext cx="265087" cy="25903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2198025" y="1187461"/>
            <a:ext cx="598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http://linkedlifedata.com/resource/drugDosage/DD127753</a:t>
            </a:r>
            <a:endParaRPr lang="en-US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4972832" y="1691516"/>
            <a:ext cx="901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i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Dosage</a:t>
            </a:r>
            <a:endParaRPr lang="en-US" i="1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06" name="TextBox 105"/>
          <p:cNvSpPr txBox="1"/>
          <p:nvPr/>
        </p:nvSpPr>
        <p:spPr bwMode="auto">
          <a:xfrm>
            <a:off x="2649258" y="2478401"/>
            <a:ext cx="1646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hasMedication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7" name="Isosceles Triangle 106"/>
          <p:cNvSpPr/>
          <p:nvPr/>
        </p:nvSpPr>
        <p:spPr bwMode="auto">
          <a:xfrm rot="1872745">
            <a:off x="4704414" y="1701244"/>
            <a:ext cx="360040" cy="288032"/>
          </a:xfrm>
          <a:prstGeom prst="triangl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 bwMode="auto">
          <a:xfrm>
            <a:off x="2620200" y="2823941"/>
            <a:ext cx="1675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hasPopulationGroup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09" name="Straight Arrow Connector 68"/>
          <p:cNvCxnSpPr>
            <a:cxnSpLocks noChangeShapeType="1"/>
            <a:stCxn id="102" idx="3"/>
            <a:endCxn id="138" idx="1"/>
          </p:cNvCxnSpPr>
          <p:nvPr/>
        </p:nvCxnSpPr>
        <p:spPr bwMode="auto">
          <a:xfrm rot="16200000" flipH="1">
            <a:off x="2475843" y="929365"/>
            <a:ext cx="1662513" cy="2697483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10" name="Straight Arrow Connector 68"/>
          <p:cNvCxnSpPr>
            <a:cxnSpLocks noChangeShapeType="1"/>
            <a:stCxn id="102" idx="4"/>
            <a:endCxn id="129" idx="2"/>
          </p:cNvCxnSpPr>
          <p:nvPr/>
        </p:nvCxnSpPr>
        <p:spPr bwMode="auto">
          <a:xfrm rot="16200000" flipH="1">
            <a:off x="2727519" y="809347"/>
            <a:ext cx="1252885" cy="2603760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11" name="Straight Arrow Connector 68"/>
          <p:cNvCxnSpPr>
            <a:cxnSpLocks noChangeShapeType="1"/>
            <a:stCxn id="102" idx="5"/>
            <a:endCxn id="107" idx="2"/>
          </p:cNvCxnSpPr>
          <p:nvPr/>
        </p:nvCxnSpPr>
        <p:spPr bwMode="auto">
          <a:xfrm rot="16200000" flipH="1">
            <a:off x="3186677" y="405976"/>
            <a:ext cx="428291" cy="2510039"/>
          </a:xfrm>
          <a:prstGeom prst="bentConnector3">
            <a:avLst>
              <a:gd name="adj1" fmla="val 102927"/>
            </a:avLst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12" name="TextBox 111"/>
          <p:cNvSpPr txBox="1"/>
          <p:nvPr/>
        </p:nvSpPr>
        <p:spPr bwMode="auto">
          <a:xfrm>
            <a:off x="2639617" y="1628802"/>
            <a:ext cx="1646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rdf:type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29" name="Oval 64"/>
          <p:cNvSpPr>
            <a:spLocks noChangeArrowheads="1"/>
          </p:cNvSpPr>
          <p:nvPr/>
        </p:nvSpPr>
        <p:spPr bwMode="auto">
          <a:xfrm>
            <a:off x="4655841" y="2608152"/>
            <a:ext cx="265087" cy="25903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2" name="Rectangle 131"/>
          <p:cNvSpPr/>
          <p:nvPr/>
        </p:nvSpPr>
        <p:spPr bwMode="auto">
          <a:xfrm>
            <a:off x="4871865" y="2569864"/>
            <a:ext cx="5150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http://linkedlifedata.com/resource/drug/irinotecan</a:t>
            </a:r>
            <a:endParaRPr lang="en-US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38" name="TextBox 137"/>
          <p:cNvSpPr txBox="1"/>
          <p:nvPr/>
        </p:nvSpPr>
        <p:spPr bwMode="auto">
          <a:xfrm>
            <a:off x="4655840" y="2924697"/>
            <a:ext cx="3816424" cy="369332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Adult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3" name="TextBox 52"/>
          <p:cNvSpPr txBox="1"/>
          <p:nvPr/>
        </p:nvSpPr>
        <p:spPr bwMode="auto">
          <a:xfrm>
            <a:off x="2279576" y="3174936"/>
            <a:ext cx="20162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hasAdministration</a:t>
            </a:r>
            <a:r>
              <a:rPr lang="en-GB" sz="1400" dirty="0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 Route</a:t>
            </a:r>
          </a:p>
        </p:txBody>
      </p:sp>
      <p:cxnSp>
        <p:nvCxnSpPr>
          <p:cNvPr id="54" name="Straight Arrow Connector 68"/>
          <p:cNvCxnSpPr>
            <a:cxnSpLocks noChangeShapeType="1"/>
            <a:stCxn id="102" idx="3"/>
          </p:cNvCxnSpPr>
          <p:nvPr/>
        </p:nvCxnSpPr>
        <p:spPr bwMode="auto">
          <a:xfrm rot="16200000" flipH="1">
            <a:off x="2300344" y="1104863"/>
            <a:ext cx="2013508" cy="2697482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56" name="Oval 64"/>
          <p:cNvSpPr>
            <a:spLocks noChangeArrowheads="1"/>
          </p:cNvSpPr>
          <p:nvPr/>
        </p:nvSpPr>
        <p:spPr bwMode="auto">
          <a:xfrm>
            <a:off x="4655841" y="3313980"/>
            <a:ext cx="265087" cy="25903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4871864" y="3275692"/>
            <a:ext cx="5456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http://linkedlifedata.com/resource/route/subcutaneus</a:t>
            </a:r>
            <a:endParaRPr lang="en-US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2295754" y="3606984"/>
            <a:ext cx="20162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hasAdministration</a:t>
            </a:r>
            <a:r>
              <a:rPr lang="en-GB" sz="1400" dirty="0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 Form</a:t>
            </a:r>
          </a:p>
        </p:txBody>
      </p:sp>
      <p:cxnSp>
        <p:nvCxnSpPr>
          <p:cNvPr id="59" name="Straight Arrow Connector 68"/>
          <p:cNvCxnSpPr>
            <a:cxnSpLocks noChangeShapeType="1"/>
            <a:stCxn id="102" idx="2"/>
          </p:cNvCxnSpPr>
          <p:nvPr/>
        </p:nvCxnSpPr>
        <p:spPr bwMode="auto">
          <a:xfrm rot="10800000" flipH="1" flipV="1">
            <a:off x="1919536" y="1355267"/>
            <a:ext cx="2752480" cy="2537138"/>
          </a:xfrm>
          <a:prstGeom prst="bentConnector3">
            <a:avLst>
              <a:gd name="adj1" fmla="val -8305"/>
            </a:avLst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60" name="Oval 64"/>
          <p:cNvSpPr>
            <a:spLocks noChangeArrowheads="1"/>
          </p:cNvSpPr>
          <p:nvPr/>
        </p:nvSpPr>
        <p:spPr bwMode="auto">
          <a:xfrm>
            <a:off x="4672019" y="3746028"/>
            <a:ext cx="265087" cy="25903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4888043" y="3707740"/>
            <a:ext cx="5037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http://linkedlifedata.com/resource/form/injection</a:t>
            </a:r>
            <a:endParaRPr lang="en-US" dirty="0">
              <a:solidFill>
                <a:schemeClr val="tx2"/>
              </a:solidFill>
              <a:cs typeface="Arial" charset="0"/>
            </a:endParaRPr>
          </a:p>
        </p:txBody>
      </p:sp>
      <p:cxnSp>
        <p:nvCxnSpPr>
          <p:cNvPr id="71" name="Straight Arrow Connector 68"/>
          <p:cNvCxnSpPr>
            <a:cxnSpLocks noChangeShapeType="1"/>
            <a:stCxn id="102" idx="4"/>
          </p:cNvCxnSpPr>
          <p:nvPr/>
        </p:nvCxnSpPr>
        <p:spPr bwMode="auto">
          <a:xfrm rot="16200000" flipH="1">
            <a:off x="2935524" y="601341"/>
            <a:ext cx="846116" cy="2613004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72" name="Oval 64"/>
          <p:cNvSpPr>
            <a:spLocks noChangeArrowheads="1"/>
          </p:cNvSpPr>
          <p:nvPr/>
        </p:nvSpPr>
        <p:spPr bwMode="auto">
          <a:xfrm>
            <a:off x="4655843" y="2217622"/>
            <a:ext cx="265087" cy="25903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934331" y="2179334"/>
            <a:ext cx="4946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http://linkedlifedata.com/resource/icd9cm/157.9</a:t>
            </a:r>
            <a:endParaRPr lang="en-US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85" name="TextBox 84"/>
          <p:cNvSpPr txBox="1"/>
          <p:nvPr/>
        </p:nvSpPr>
        <p:spPr bwMode="auto">
          <a:xfrm>
            <a:off x="2639617" y="2041104"/>
            <a:ext cx="1646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hasIndication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5" name="TextBox 94"/>
          <p:cNvSpPr txBox="1"/>
          <p:nvPr/>
        </p:nvSpPr>
        <p:spPr bwMode="auto">
          <a:xfrm>
            <a:off x="2620200" y="4014004"/>
            <a:ext cx="1675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hasDosageValue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96" name="Straight Arrow Connector 68"/>
          <p:cNvCxnSpPr>
            <a:cxnSpLocks noChangeShapeType="1"/>
            <a:stCxn id="102" idx="3"/>
            <a:endCxn id="97" idx="1"/>
          </p:cNvCxnSpPr>
          <p:nvPr/>
        </p:nvCxnSpPr>
        <p:spPr bwMode="auto">
          <a:xfrm rot="16200000" flipH="1">
            <a:off x="1880810" y="1524397"/>
            <a:ext cx="2852576" cy="2697483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97" name="TextBox 96"/>
          <p:cNvSpPr txBox="1"/>
          <p:nvPr/>
        </p:nvSpPr>
        <p:spPr bwMode="auto">
          <a:xfrm>
            <a:off x="4655840" y="4114760"/>
            <a:ext cx="38164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180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4" name="TextBox 103"/>
          <p:cNvSpPr txBox="1"/>
          <p:nvPr/>
        </p:nvSpPr>
        <p:spPr bwMode="auto">
          <a:xfrm>
            <a:off x="2620200" y="4399072"/>
            <a:ext cx="1675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hasDosageUnit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13" name="Straight Arrow Connector 68"/>
          <p:cNvCxnSpPr>
            <a:cxnSpLocks noChangeShapeType="1"/>
            <a:stCxn id="102" idx="3"/>
            <a:endCxn id="114" idx="1"/>
          </p:cNvCxnSpPr>
          <p:nvPr/>
        </p:nvCxnSpPr>
        <p:spPr bwMode="auto">
          <a:xfrm rot="16200000" flipH="1">
            <a:off x="1688276" y="1716931"/>
            <a:ext cx="3237644" cy="2697483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14" name="TextBox 113"/>
          <p:cNvSpPr txBox="1"/>
          <p:nvPr/>
        </p:nvSpPr>
        <p:spPr bwMode="auto">
          <a:xfrm>
            <a:off x="4655840" y="4499828"/>
            <a:ext cx="38164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mg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5" name="TextBox 114"/>
          <p:cNvSpPr txBox="1"/>
          <p:nvPr/>
        </p:nvSpPr>
        <p:spPr bwMode="auto">
          <a:xfrm>
            <a:off x="2495600" y="4831120"/>
            <a:ext cx="1800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hasDenominatorValue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16" name="Straight Arrow Connector 68"/>
          <p:cNvCxnSpPr>
            <a:cxnSpLocks noChangeShapeType="1"/>
            <a:stCxn id="102" idx="3"/>
            <a:endCxn id="117" idx="1"/>
          </p:cNvCxnSpPr>
          <p:nvPr/>
        </p:nvCxnSpPr>
        <p:spPr bwMode="auto">
          <a:xfrm rot="16200000" flipH="1">
            <a:off x="1472252" y="1932955"/>
            <a:ext cx="3669692" cy="2697483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17" name="TextBox 116"/>
          <p:cNvSpPr txBox="1"/>
          <p:nvPr/>
        </p:nvSpPr>
        <p:spPr bwMode="auto">
          <a:xfrm>
            <a:off x="4655840" y="4931876"/>
            <a:ext cx="38164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1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8" name="TextBox 117"/>
          <p:cNvSpPr txBox="1"/>
          <p:nvPr/>
        </p:nvSpPr>
        <p:spPr bwMode="auto">
          <a:xfrm>
            <a:off x="2495600" y="5263168"/>
            <a:ext cx="1800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err="1">
                <a:solidFill>
                  <a:schemeClr val="accent6"/>
                </a:solidFill>
                <a:latin typeface="Calibri" pitchFamily="34" charset="0"/>
                <a:cs typeface="Arial" charset="0"/>
              </a:rPr>
              <a:t>hasDenominatorUnit</a:t>
            </a:r>
            <a:endParaRPr lang="en-GB" sz="1400" dirty="0">
              <a:solidFill>
                <a:schemeClr val="accent6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19" name="Straight Arrow Connector 68"/>
          <p:cNvCxnSpPr>
            <a:cxnSpLocks noChangeShapeType="1"/>
            <a:stCxn id="102" idx="3"/>
            <a:endCxn id="120" idx="1"/>
          </p:cNvCxnSpPr>
          <p:nvPr/>
        </p:nvCxnSpPr>
        <p:spPr bwMode="auto">
          <a:xfrm rot="16200000" flipH="1">
            <a:off x="1256228" y="2148979"/>
            <a:ext cx="4101740" cy="2697483"/>
          </a:xfrm>
          <a:prstGeom prst="bentConnector2">
            <a:avLst/>
          </a:prstGeom>
          <a:noFill/>
          <a:ln w="15875" algn="ctr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20" name="TextBox 119"/>
          <p:cNvSpPr txBox="1"/>
          <p:nvPr/>
        </p:nvSpPr>
        <p:spPr bwMode="auto">
          <a:xfrm>
            <a:off x="4655840" y="5363924"/>
            <a:ext cx="38164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m2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03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38" grpId="0" animBg="1"/>
      <p:bldP spid="53" grpId="0"/>
      <p:bldP spid="58" grpId="0"/>
      <p:bldP spid="95" grpId="0"/>
      <p:bldP spid="97" grpId="0"/>
      <p:bldP spid="104" grpId="0"/>
      <p:bldP spid="114" grpId="0"/>
      <p:bldP spid="115" grpId="0"/>
      <p:bldP spid="117" grpId="0"/>
      <p:bldP spid="118" grpId="0"/>
      <p:bldP spid="1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399" y="1029950"/>
            <a:ext cx="10462492" cy="4895850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sz="2400" b="1" dirty="0"/>
              <a:t>Client: </a:t>
            </a:r>
            <a:r>
              <a:rPr lang="en-US" sz="2400" b="0" dirty="0"/>
              <a:t>Pre-payment claims processing solution provider (US company)</a:t>
            </a:r>
          </a:p>
          <a:p>
            <a:pPr>
              <a:spcBef>
                <a:spcPts val="900"/>
              </a:spcBef>
            </a:pPr>
            <a:r>
              <a:rPr lang="en-US" sz="2400" b="1" dirty="0"/>
              <a:t>Challenge: </a:t>
            </a:r>
            <a:r>
              <a:rPr lang="en-US" sz="2400" b="0" dirty="0"/>
              <a:t>Keep up-to-date claim processing rule library built from regulatory  docs</a:t>
            </a:r>
          </a:p>
          <a:p>
            <a:pPr>
              <a:spcBef>
                <a:spcPts val="900"/>
              </a:spcBef>
            </a:pPr>
            <a:r>
              <a:rPr lang="en-US" sz="2400" b="1" dirty="0"/>
              <a:t>Solution: </a:t>
            </a:r>
            <a:r>
              <a:rPr lang="en-US" sz="2400" b="0" dirty="0"/>
              <a:t>Automatic collection, extraction and validation of source data required for rule definition</a:t>
            </a:r>
          </a:p>
          <a:p>
            <a:pPr>
              <a:spcBef>
                <a:spcPts val="900"/>
              </a:spcBef>
            </a:pPr>
            <a:r>
              <a:rPr lang="en-US" sz="2400" b="1" dirty="0"/>
              <a:t>Data sources </a:t>
            </a:r>
            <a:r>
              <a:rPr lang="en-US" sz="2400" dirty="0"/>
              <a:t>used: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Ontologies/vocabularies (ICD9/10, </a:t>
            </a:r>
            <a:r>
              <a:rPr lang="en-US" dirty="0" err="1"/>
              <a:t>Snomed</a:t>
            </a:r>
            <a:r>
              <a:rPr lang="en-US" dirty="0"/>
              <a:t> CT, HCPCS)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Regulatory documents an guidelines (</a:t>
            </a:r>
            <a:r>
              <a:rPr lang="en-US" dirty="0" err="1"/>
              <a:t>DailyMed</a:t>
            </a:r>
            <a:r>
              <a:rPr lang="en-US" dirty="0"/>
              <a:t>, </a:t>
            </a:r>
            <a:r>
              <a:rPr lang="en-US" dirty="0" err="1"/>
              <a:t>ClinicalPharmacology</a:t>
            </a:r>
            <a:r>
              <a:rPr lang="en-US" dirty="0"/>
              <a:t>, </a:t>
            </a:r>
            <a:r>
              <a:rPr lang="en-US" dirty="0" err="1"/>
              <a:t>DrugDex</a:t>
            </a:r>
            <a:r>
              <a:rPr lang="en-US" dirty="0"/>
              <a:t> Micromedex, LCD, NCD)</a:t>
            </a:r>
          </a:p>
          <a:p>
            <a:pPr>
              <a:spcBef>
                <a:spcPts val="900"/>
              </a:spcBef>
            </a:pPr>
            <a:r>
              <a:rPr lang="en-US" sz="2400" b="1" dirty="0"/>
              <a:t>Technology</a:t>
            </a:r>
            <a:r>
              <a:rPr lang="en-US" sz="2400" dirty="0"/>
              <a:t> components: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Ontology modelling/Knowledge graph &amp; Information extraction</a:t>
            </a:r>
          </a:p>
          <a:p>
            <a:pPr marL="228600" lvl="1" indent="-228600">
              <a:spcBef>
                <a:spcPts val="900"/>
              </a:spcBef>
              <a:buFont typeface="Arial" pitchFamily="34" charset="0"/>
              <a:buChar char="•"/>
            </a:pPr>
            <a:r>
              <a:rPr lang="en-US" sz="2400" b="1" dirty="0"/>
              <a:t>Result: </a:t>
            </a:r>
            <a:r>
              <a:rPr lang="en-US" sz="2400" b="1" dirty="0">
                <a:solidFill>
                  <a:schemeClr val="tx1"/>
                </a:solidFill>
              </a:rPr>
              <a:t>Client could automatically receive extracted information for drug dosage and experts can validate for correctness in a couple of minutes</a:t>
            </a:r>
          </a:p>
          <a:p>
            <a:pPr lvl="1">
              <a:spcBef>
                <a:spcPts val="900"/>
              </a:spcBef>
            </a:pPr>
            <a:endParaRPr lang="en-US" sz="16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-242906"/>
            <a:ext cx="10319657" cy="966727"/>
          </a:xfrm>
        </p:spPr>
        <p:txBody>
          <a:bodyPr>
            <a:normAutofit/>
          </a:bodyPr>
          <a:lstStyle/>
          <a:p>
            <a:r>
              <a:rPr lang="en-US" dirty="0"/>
              <a:t>Business Solution: Claim Processing Rule Library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41CCC0-E14B-4C50-BF39-2032D0F74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6A9016B-F366-43A4-BA1D-2C65F8CB9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B7DFCA-1DC0-4ABE-AF41-71BBF030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AC432D-B27B-4694-98FA-C7F2E7311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F5B1215-E7F6-4F2F-88AE-77CFBEB83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04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8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961821"/>
            <a:ext cx="10047514" cy="5073218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sz="2400" b="1" dirty="0"/>
              <a:t>Client: </a:t>
            </a:r>
            <a:r>
              <a:rPr lang="en-US" sz="2400" b="0" dirty="0"/>
              <a:t>AstraZeneca</a:t>
            </a:r>
          </a:p>
          <a:p>
            <a:pPr>
              <a:spcBef>
                <a:spcPts val="900"/>
              </a:spcBef>
            </a:pPr>
            <a:r>
              <a:rPr lang="en-US" sz="2400" b="1" dirty="0"/>
              <a:t>Challenge: </a:t>
            </a:r>
            <a:r>
              <a:rPr lang="en-US" sz="2400" b="0" dirty="0"/>
              <a:t>Answering drug product safety request from FDA takes up to 1 person-year</a:t>
            </a:r>
          </a:p>
          <a:p>
            <a:pPr>
              <a:spcBef>
                <a:spcPts val="900"/>
              </a:spcBef>
            </a:pPr>
            <a:r>
              <a:rPr lang="en-US" sz="2400" b="1" dirty="0"/>
              <a:t>Solution: </a:t>
            </a:r>
            <a:r>
              <a:rPr lang="en-US" sz="2400" b="0" dirty="0"/>
              <a:t>Semantic data integration of all structured and unstructured clinical study information and semantic indexing of associated clinical documents</a:t>
            </a:r>
          </a:p>
          <a:p>
            <a:pPr>
              <a:spcBef>
                <a:spcPts val="900"/>
              </a:spcBef>
            </a:pPr>
            <a:r>
              <a:rPr lang="en-US" sz="2400" b="1" dirty="0"/>
              <a:t>Data sources </a:t>
            </a:r>
            <a:r>
              <a:rPr lang="en-US" sz="2400" dirty="0"/>
              <a:t>used: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Ontologies/vocabularies (MedDRA, AZDD, AZ </a:t>
            </a:r>
            <a:r>
              <a:rPr lang="en-US" dirty="0" err="1"/>
              <a:t>LabCodes</a:t>
            </a:r>
            <a:r>
              <a:rPr lang="en-US" dirty="0"/>
              <a:t>, GVK </a:t>
            </a:r>
            <a:r>
              <a:rPr lang="en-US" dirty="0" err="1"/>
              <a:t>Gobiom</a:t>
            </a:r>
            <a:r>
              <a:rPr lang="en-US" dirty="0"/>
              <a:t>, CDISC)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Structured Clinical Data (…)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Clinical documents (CSP, CSR, CSP-Amendments, CSR-Errata, PSUR)</a:t>
            </a:r>
          </a:p>
          <a:p>
            <a:pPr>
              <a:spcBef>
                <a:spcPts val="900"/>
              </a:spcBef>
            </a:pPr>
            <a:r>
              <a:rPr lang="en-US" sz="2400" b="1" dirty="0"/>
              <a:t>Technology</a:t>
            </a:r>
            <a:r>
              <a:rPr lang="en-US" sz="2400" dirty="0"/>
              <a:t> components: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Ontology modelling/Knowledge graph &amp; Information extraction &amp; Semantic search</a:t>
            </a:r>
          </a:p>
          <a:p>
            <a:pPr marL="228600" lvl="1" indent="-228600">
              <a:spcBef>
                <a:spcPts val="900"/>
              </a:spcBef>
              <a:buFont typeface="Arial" pitchFamily="34" charset="0"/>
              <a:buChar char="•"/>
            </a:pPr>
            <a:r>
              <a:rPr lang="en-US" sz="2400" b="1" dirty="0"/>
              <a:t>Result:</a:t>
            </a:r>
            <a:r>
              <a:rPr lang="en-US" sz="2400" b="1" dirty="0">
                <a:solidFill>
                  <a:schemeClr val="tx1"/>
                </a:solidFill>
              </a:rPr>
              <a:t> Collect all required for an answer data within a couple of days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166706"/>
            <a:ext cx="9601200" cy="966727"/>
          </a:xfrm>
        </p:spPr>
        <p:txBody>
          <a:bodyPr/>
          <a:lstStyle/>
          <a:p>
            <a:r>
              <a:rPr lang="en-US" dirty="0"/>
              <a:t>Business Solution: Clinical Study Mining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B7E12B6-C486-48F8-812E-4CC71FA70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3" y="5962649"/>
            <a:ext cx="7082134" cy="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4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39334"/>
            <a:ext cx="9601200" cy="966727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&amp; Healthcare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9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diamond grid presentation (widescreen)</Template>
  <TotalTime>0</TotalTime>
  <Words>1291</Words>
  <Application>Microsoft Office PowerPoint</Application>
  <PresentationFormat>Widescreen</PresentationFormat>
  <Paragraphs>359</Paragraphs>
  <Slides>30</Slides>
  <Notes>27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Chalkboard</vt:lpstr>
      <vt:lpstr>Tahoma</vt:lpstr>
      <vt:lpstr>Times</vt:lpstr>
      <vt:lpstr>Times New Roman</vt:lpstr>
      <vt:lpstr>Wingdings</vt:lpstr>
      <vt:lpstr>Diamond Grid 16x9</vt:lpstr>
      <vt:lpstr>Semantic Data Normalization  For  Efficient Medical Data Analysis</vt:lpstr>
      <vt:lpstr>History and Essential Facts</vt:lpstr>
      <vt:lpstr>Technology Excellence Delivered</vt:lpstr>
      <vt:lpstr>Our approach to Big Data</vt:lpstr>
      <vt:lpstr>PowerPoint Presentation</vt:lpstr>
      <vt:lpstr>Applications in Healthcare and Life Sciences</vt:lpstr>
      <vt:lpstr>What is the Semantic Web?</vt:lpstr>
      <vt:lpstr>The Current Web</vt:lpstr>
      <vt:lpstr>The Semantic Web</vt:lpstr>
      <vt:lpstr>Semantic Web Tooling</vt:lpstr>
      <vt:lpstr>The Semantic Web Basic Standards for Describing Things</vt:lpstr>
      <vt:lpstr>The Technologies: RDF</vt:lpstr>
      <vt:lpstr>Facts as triples</vt:lpstr>
      <vt:lpstr>Data Silos</vt:lpstr>
      <vt:lpstr>From triples to a graph</vt:lpstr>
      <vt:lpstr>Connecting graphs</vt:lpstr>
      <vt:lpstr>Semantic Web  Technologies</vt:lpstr>
      <vt:lpstr>Semantic Data Integration: Incremental Roadmap</vt:lpstr>
      <vt:lpstr>RDBM =&gt; RDF</vt:lpstr>
      <vt:lpstr>Semantic Data Integration Bridging Clinical and Genomic Information</vt:lpstr>
      <vt:lpstr>Semantic Data Integration: Bridging Clinical and Genomic Information</vt:lpstr>
      <vt:lpstr>Semantic Data Normalization</vt:lpstr>
      <vt:lpstr>Semantic data normalization – an example</vt:lpstr>
      <vt:lpstr>Fusion with Knowledge Graphs</vt:lpstr>
      <vt:lpstr>Data Modeling</vt:lpstr>
      <vt:lpstr>Data Modeling – KB</vt:lpstr>
      <vt:lpstr>Business Solution: Claim Processing Rule Library </vt:lpstr>
      <vt:lpstr>PowerPoint Presentation</vt:lpstr>
      <vt:lpstr>Business Solution: Clinical Study Mining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2015-06-03T15:59:15Z</dcterms:created>
  <dcterms:modified xsi:type="dcterms:W3CDTF">2017-10-30T06:32:03Z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