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7" r:id="rId12"/>
    <p:sldId id="274" r:id="rId13"/>
    <p:sldId id="275" r:id="rId14"/>
    <p:sldId id="271" r:id="rId15"/>
    <p:sldId id="272" r:id="rId16"/>
    <p:sldId id="269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233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анер\Desktop\Copy of Presentation – Untitled Design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8664"/>
            <a:ext cx="9753600" cy="7315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8640" y="2286000"/>
            <a:ext cx="892584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ОБЩ РЕГЛАМЕНТ </a:t>
            </a:r>
            <a: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bg-BG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ОТНОСНО </a:t>
            </a:r>
            <a:r>
              <a:rPr lang="bg-BG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ЗАЩИТАТА НА </a:t>
            </a:r>
            <a:r>
              <a:rPr lang="bg-BG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ДАННИТЕ</a:t>
            </a:r>
            <a:endParaRPr lang="bg-BG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55711" y="3810000"/>
            <a:ext cx="65277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bg-BG" sz="1600" dirty="0">
                <a:solidFill>
                  <a:schemeClr val="bg1"/>
                </a:solidFill>
                <a:latin typeface="Georgia" panose="02040502050405020303" pitchFamily="18" charset="0"/>
              </a:rPr>
              <a:t>адв. Ралица Гуглева</a:t>
            </a:r>
          </a:p>
          <a:p>
            <a:pPr algn="r"/>
            <a:r>
              <a:rPr lang="bg-BG" sz="1600" dirty="0">
                <a:solidFill>
                  <a:schemeClr val="bg1"/>
                </a:solidFill>
                <a:latin typeface="Georgia" panose="02040502050405020303" pitchFamily="18" charset="0"/>
              </a:rPr>
              <a:t>Адвокатско дружество “Джингов, Гугински, Кючуков и Величков”</a:t>
            </a:r>
          </a:p>
        </p:txBody>
      </p:sp>
      <p:pic>
        <p:nvPicPr>
          <p:cNvPr id="3" name="Picture 2" descr="A close up of a logo&#10;&#10;Description generated with high confidence">
            <a:extLst>
              <a:ext uri="{FF2B5EF4-FFF2-40B4-BE49-F238E27FC236}">
                <a16:creationId xmlns="" xmlns:a16="http://schemas.microsoft.com/office/drawing/2014/main" id="{07D0E0CE-C9C1-4D43-8304-D89E6695A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685" y="4582642"/>
            <a:ext cx="1138019" cy="7925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Танер\Desktop\Copy of Presentation – Untitled Design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600" y="0"/>
            <a:ext cx="2989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Съдържание</a:t>
            </a:r>
            <a:endParaRPr lang="bg-BG" sz="32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1487269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bg-BG" dirty="0">
                <a:latin typeface="Georgia" pitchFamily="18" charset="0"/>
              </a:rPr>
              <a:t>Каква е връзката между Регламента и здравните данни?</a:t>
            </a:r>
            <a:endParaRPr lang="bg-BG" sz="2000" dirty="0">
              <a:latin typeface="Georgia" pitchFamily="18" charset="0"/>
            </a:endParaRPr>
          </a:p>
          <a:p>
            <a:endParaRPr lang="bg-BG" dirty="0"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24384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bg-BG" dirty="0">
                <a:latin typeface="Georgia" pitchFamily="18" charset="0"/>
              </a:rPr>
              <a:t>Какво представлява Регламентът и какво е новото в уредбата?</a:t>
            </a:r>
            <a:endParaRPr lang="bg-BG" sz="2000" dirty="0">
              <a:latin typeface="Georgia" pitchFamily="18" charset="0"/>
            </a:endParaRPr>
          </a:p>
          <a:p>
            <a:endParaRPr lang="bg-BG" dirty="0"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342900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bg-BG" dirty="0">
                <a:latin typeface="Georgia" pitchFamily="18" charset="0"/>
              </a:rPr>
              <a:t>Кои са някои от важните положения съгласно Регламента във връзка </a:t>
            </a:r>
            <a:r>
              <a:rPr lang="bg-BG" dirty="0" smtClean="0">
                <a:latin typeface="Georgia" pitchFamily="18" charset="0"/>
              </a:rPr>
              <a:t>с </a:t>
            </a:r>
            <a:r>
              <a:rPr lang="bg-BG" dirty="0">
                <a:latin typeface="Georgia" pitchFamily="18" charset="0"/>
              </a:rPr>
              <a:t>обработването на здравни данни</a:t>
            </a:r>
            <a:r>
              <a:rPr lang="bg-BG" dirty="0" smtClean="0">
                <a:latin typeface="Georgia" pitchFamily="18" charset="0"/>
              </a:rPr>
              <a:t>?</a:t>
            </a:r>
            <a:endParaRPr lang="bg-BG" dirty="0"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0" y="4382869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bg-BG" dirty="0">
                <a:latin typeface="Georgia" pitchFamily="18" charset="0"/>
              </a:rPr>
              <a:t>Какво очакваме от българския законодател и надзор във връзка с </a:t>
            </a:r>
          </a:p>
          <a:p>
            <a:pPr marL="0" lvl="3"/>
            <a:r>
              <a:rPr lang="bg-BG" dirty="0">
                <a:latin typeface="Georgia" pitchFamily="18" charset="0"/>
              </a:rPr>
              <a:t>Регламента?</a:t>
            </a:r>
            <a:endParaRPr lang="bg-BG" sz="2000" dirty="0">
              <a:latin typeface="Georgia" pitchFamily="18" charset="0"/>
            </a:endParaRPr>
          </a:p>
          <a:p>
            <a:endParaRPr lang="bg-BG" dirty="0">
              <a:latin typeface="Georg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5410200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bg-BG" dirty="0">
                <a:latin typeface="Georgia" pitchFamily="18" charset="0"/>
              </a:rPr>
              <a:t>Какво трябва да направят администраторите и обработващите</a:t>
            </a:r>
          </a:p>
          <a:p>
            <a:pPr marL="0" lvl="3"/>
            <a:r>
              <a:rPr lang="bg-BG" dirty="0">
                <a:latin typeface="Georgia" pitchFamily="18" charset="0"/>
              </a:rPr>
              <a:t>данни?</a:t>
            </a:r>
            <a:endParaRPr lang="bg-BG" sz="2000" dirty="0">
              <a:latin typeface="Georgia" pitchFamily="18" charset="0"/>
            </a:endParaRPr>
          </a:p>
          <a:p>
            <a:endParaRPr lang="bg-BG" dirty="0">
              <a:latin typeface="Georg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5400" y="1447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chemeClr val="bg1"/>
                </a:solidFill>
                <a:latin typeface="Georgia" pitchFamily="18" charset="0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438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chemeClr val="bg1"/>
                </a:solidFill>
                <a:latin typeface="Georgia" pitchFamily="18" charset="0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3352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chemeClr val="bg1"/>
                </a:solidFill>
                <a:latin typeface="Georgia" pitchFamily="18" charset="0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4343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chemeClr val="bg1"/>
                </a:solidFill>
                <a:latin typeface="Georgia" pitchFamily="18" charset="0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5400" y="54218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chemeClr val="bg1"/>
                </a:solidFill>
                <a:latin typeface="Georgia" pitchFamily="18" charset="0"/>
              </a:rPr>
              <a:t>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Танер\Desktop\Copy of Presentation – Untitled Design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93779" y="101025"/>
            <a:ext cx="7850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Регламентът и здравните данни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| 1</a:t>
            </a:r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endParaRPr lang="bg-BG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1543883"/>
            <a:ext cx="8305800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Здравна информация – чл. 27 от ЗЗ - лични данни, свързани със здравословното състояние, физическото и психическото развитие на лицата и всяка друга информация в медицинската документация.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Лични данни </a:t>
            </a:r>
            <a:r>
              <a:rPr lang="en-US" dirty="0">
                <a:solidFill>
                  <a:schemeClr val="bg1"/>
                </a:solidFill>
                <a:latin typeface="Georgia" pitchFamily="18" charset="0"/>
              </a:rPr>
              <a:t>– </a:t>
            </a: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ЗЗЛД - всяка информация, свързана с идентифицирано физическо лице или физическо лице, което </a:t>
            </a:r>
            <a:r>
              <a:rPr lang="bg-BG" u="sng" dirty="0">
                <a:solidFill>
                  <a:schemeClr val="bg1"/>
                </a:solidFill>
                <a:latin typeface="Georgia" pitchFamily="18" charset="0"/>
              </a:rPr>
              <a:t>може</a:t>
            </a: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 да бъде идентифицирано.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Чувствителни лични данни – чл.5, ал.1, т.3 от ЗЗЛД – лични данни, отнасящи се до здравето на физическо лице.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Здравна документация – (пар. 1, т.1 от ДР на ЗЗ) –всички форми за регистриране и съхраняване на здравна информация</a:t>
            </a:r>
            <a:endParaRPr lang="en-US" dirty="0">
              <a:solidFill>
                <a:schemeClr val="bg1"/>
              </a:solidFill>
              <a:latin typeface="Georgia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endParaRPr lang="bg-BG" dirty="0">
              <a:solidFill>
                <a:schemeClr val="bg1"/>
              </a:solidFill>
              <a:latin typeface="Georgia" pitchFamily="18" charset="0"/>
            </a:endParaRPr>
          </a:p>
          <a:p>
            <a:pPr algn="just"/>
            <a:r>
              <a:rPr lang="bg-BG" i="1" dirty="0">
                <a:solidFill>
                  <a:schemeClr val="bg1"/>
                </a:solidFill>
                <a:latin typeface="Georgia" pitchFamily="18" charset="0"/>
              </a:rPr>
              <a:t> </a:t>
            </a:r>
            <a:r>
              <a:rPr lang="bg-BG" sz="1600" i="1" dirty="0" smtClean="0">
                <a:solidFill>
                  <a:schemeClr val="bg1"/>
                </a:solidFill>
                <a:latin typeface="Georgia" pitchFamily="18" charset="0"/>
              </a:rPr>
              <a:t>Здравна </a:t>
            </a:r>
            <a:r>
              <a:rPr lang="bg-BG" sz="1600" i="1" dirty="0">
                <a:solidFill>
                  <a:schemeClr val="bg1"/>
                </a:solidFill>
                <a:latin typeface="Georgia" pitchFamily="18" charset="0"/>
              </a:rPr>
              <a:t>информация </a:t>
            </a:r>
            <a:r>
              <a:rPr lang="bg-BG" sz="1600" i="1" dirty="0" smtClean="0">
                <a:solidFill>
                  <a:schemeClr val="bg1"/>
                </a:solidFill>
                <a:latin typeface="Georgia" pitchFamily="18" charset="0"/>
              </a:rPr>
              <a:t>/здравна</a:t>
            </a:r>
            <a:r>
              <a:rPr lang="en-US" sz="1600" i="1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bg-BG" sz="1600" i="1" dirty="0" smtClean="0">
                <a:solidFill>
                  <a:schemeClr val="bg1"/>
                </a:solidFill>
                <a:latin typeface="Georgia" pitchFamily="18" charset="0"/>
              </a:rPr>
              <a:t>документация </a:t>
            </a:r>
            <a:r>
              <a:rPr lang="bg-BG" sz="1600" i="1" dirty="0">
                <a:solidFill>
                  <a:schemeClr val="bg1"/>
                </a:solidFill>
                <a:latin typeface="Georgia" pitchFamily="18" charset="0"/>
              </a:rPr>
              <a:t>= </a:t>
            </a:r>
            <a:r>
              <a:rPr lang="bg-BG" sz="1600" i="1" dirty="0">
                <a:solidFill>
                  <a:schemeClr val="bg1"/>
                </a:solidFill>
                <a:latin typeface="Georgia" pitchFamily="18" charset="0"/>
              </a:rPr>
              <a:t>данни/носител на данните,</a:t>
            </a:r>
            <a:endParaRPr lang="bg-BG" sz="1600" dirty="0">
              <a:solidFill>
                <a:schemeClr val="bg1"/>
              </a:solidFill>
              <a:latin typeface="Georgia" pitchFamily="18" charset="0"/>
            </a:endParaRPr>
          </a:p>
          <a:p>
            <a:pPr algn="ctr"/>
            <a:r>
              <a:rPr lang="bg-BG" sz="1600" i="1" dirty="0" smtClean="0">
                <a:solidFill>
                  <a:schemeClr val="bg1"/>
                </a:solidFill>
                <a:latin typeface="Georgia" pitchFamily="18" charset="0"/>
              </a:rPr>
              <a:t>медицинска</a:t>
            </a:r>
            <a:r>
              <a:rPr lang="en-US" sz="1600" i="1" dirty="0" smtClean="0">
                <a:solidFill>
                  <a:schemeClr val="bg1"/>
                </a:solidFill>
                <a:latin typeface="Georgia" pitchFamily="18" charset="0"/>
              </a:rPr>
              <a:t> =</a:t>
            </a:r>
            <a:r>
              <a:rPr lang="bg-BG" sz="1600" i="1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bg-BG" sz="1600" i="1" dirty="0">
                <a:solidFill>
                  <a:schemeClr val="bg1"/>
                </a:solidFill>
                <a:latin typeface="Georgia" pitchFamily="18" charset="0"/>
              </a:rPr>
              <a:t>здравна</a:t>
            </a:r>
            <a:endParaRPr lang="bg-BG" sz="1600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Танер\Desktop\Copy of Presentation – Untitled Design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93779" y="101025"/>
            <a:ext cx="7850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Регламентът и здравните данни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| 2</a:t>
            </a:r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endParaRPr lang="bg-BG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367677"/>
            <a:ext cx="79248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Bef>
                <a:spcPts val="600"/>
              </a:spcBef>
              <a:buFont typeface="+mj-lt"/>
              <a:buAutoNum type="arabicPeriod" startAt="5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Принцип: обработването на чувствителни лични данни е забранено. Изключения само с изрична разпоредба в първичен нормативен акт: чл. 27 </a:t>
            </a:r>
            <a:r>
              <a:rPr lang="bg-BG" dirty="0" smtClean="0">
                <a:solidFill>
                  <a:schemeClr val="bg1"/>
                </a:solidFill>
                <a:latin typeface="Georgia" pitchFamily="18" charset="0"/>
              </a:rPr>
              <a:t>от ЗЗ.</a:t>
            </a:r>
            <a:endParaRPr lang="bg-BG" dirty="0">
              <a:solidFill>
                <a:schemeClr val="bg1"/>
              </a:solidFill>
              <a:latin typeface="Georgia" pitchFamily="18" charset="0"/>
            </a:endParaRP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 startAt="5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Лечебни заведения: големи администратори на лични данни, обект на засилен надзор.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 startAt="5"/>
            </a:pPr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(</a:t>
            </a:r>
            <a:r>
              <a:rPr lang="bg-BG" dirty="0" smtClean="0">
                <a:solidFill>
                  <a:schemeClr val="bg1"/>
                </a:solidFill>
                <a:latin typeface="Georgia" pitchFamily="18" charset="0"/>
              </a:rPr>
              <a:t>Софтуерните</a:t>
            </a:r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)</a:t>
            </a:r>
            <a:r>
              <a:rPr lang="bg-BG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компании, предоставящи услуги на лечебните заведения във връзка с обработването на здравни данни или  директно на пациентите</a:t>
            </a:r>
            <a:r>
              <a:rPr lang="en-US" dirty="0">
                <a:solidFill>
                  <a:schemeClr val="bg1"/>
                </a:solidFill>
                <a:latin typeface="Georgia" pitchFamily="18" charset="0"/>
              </a:rPr>
              <a:t>:</a:t>
            </a: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 обработващи данните или администратори на лични данни.</a:t>
            </a:r>
          </a:p>
          <a:p>
            <a:pPr marL="342900" indent="-342900" algn="just">
              <a:buFont typeface="+mj-lt"/>
              <a:buAutoNum type="arabicPeriod" startAt="5"/>
            </a:pPr>
            <a:endParaRPr lang="bg-BG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Танер\Desktop\Copy of Presentation – Untitled Design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48355" y="939225"/>
            <a:ext cx="51956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Регламентът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(“GDPR”)</a:t>
            </a:r>
            <a:endParaRPr lang="bg-BG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286000"/>
            <a:ext cx="7848600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ru-RU" dirty="0" smtClean="0">
                <a:latin typeface="Georgia" pitchFamily="18" charset="0"/>
              </a:rPr>
              <a:t>РЕГЛАМЕНТ </a:t>
            </a:r>
            <a:r>
              <a:rPr lang="ru-RU" dirty="0">
                <a:latin typeface="Georgia" pitchFamily="18" charset="0"/>
              </a:rPr>
              <a:t>(EC) 2016/679 </a:t>
            </a:r>
            <a:r>
              <a:rPr lang="ru-RU" dirty="0" err="1" smtClean="0">
                <a:latin typeface="Georgia" pitchFamily="18" charset="0"/>
              </a:rPr>
              <a:t>относно</a:t>
            </a:r>
            <a:r>
              <a:rPr lang="ru-RU" dirty="0" smtClean="0">
                <a:latin typeface="Georgia" pitchFamily="18" charset="0"/>
              </a:rPr>
              <a:t> </a:t>
            </a:r>
            <a:r>
              <a:rPr lang="ru-RU" u="sng" dirty="0" err="1">
                <a:latin typeface="Georgia" pitchFamily="18" charset="0"/>
              </a:rPr>
              <a:t>защитата</a:t>
            </a:r>
            <a:r>
              <a:rPr lang="ru-RU" u="sng" dirty="0">
                <a:latin typeface="Georgia" pitchFamily="18" charset="0"/>
              </a:rPr>
              <a:t> на </a:t>
            </a:r>
            <a:r>
              <a:rPr lang="ru-RU" u="sng" dirty="0" err="1">
                <a:latin typeface="Georgia" pitchFamily="18" charset="0"/>
              </a:rPr>
              <a:t>физическите</a:t>
            </a:r>
            <a:r>
              <a:rPr lang="ru-RU" u="sng" dirty="0">
                <a:latin typeface="Georgia" pitchFamily="18" charset="0"/>
              </a:rPr>
              <a:t> лица </a:t>
            </a:r>
            <a:r>
              <a:rPr lang="ru-RU" dirty="0" err="1">
                <a:latin typeface="Georgia" pitchFamily="18" charset="0"/>
              </a:rPr>
              <a:t>във</a:t>
            </a:r>
            <a:r>
              <a:rPr lang="ru-RU" dirty="0">
                <a:latin typeface="Georgia" pitchFamily="18" charset="0"/>
              </a:rPr>
              <a:t> </a:t>
            </a:r>
            <a:r>
              <a:rPr lang="ru-RU" dirty="0" err="1">
                <a:latin typeface="Georgia" pitchFamily="18" charset="0"/>
              </a:rPr>
              <a:t>връзка</a:t>
            </a:r>
            <a:r>
              <a:rPr lang="ru-RU" dirty="0">
                <a:latin typeface="Georgia" pitchFamily="18" charset="0"/>
              </a:rPr>
              <a:t> с </a:t>
            </a:r>
            <a:r>
              <a:rPr lang="ru-RU" dirty="0" err="1">
                <a:latin typeface="Georgia" pitchFamily="18" charset="0"/>
              </a:rPr>
              <a:t>обработването</a:t>
            </a:r>
            <a:r>
              <a:rPr lang="ru-RU" dirty="0">
                <a:latin typeface="Georgia" pitchFamily="18" charset="0"/>
              </a:rPr>
              <a:t> на </a:t>
            </a:r>
            <a:r>
              <a:rPr lang="ru-RU" dirty="0" err="1">
                <a:latin typeface="Georgia" pitchFamily="18" charset="0"/>
              </a:rPr>
              <a:t>лични</a:t>
            </a:r>
            <a:r>
              <a:rPr lang="ru-RU" dirty="0">
                <a:latin typeface="Georgia" pitchFamily="18" charset="0"/>
              </a:rPr>
              <a:t> </a:t>
            </a:r>
            <a:r>
              <a:rPr lang="ru-RU" dirty="0" err="1">
                <a:latin typeface="Georgia" pitchFamily="18" charset="0"/>
              </a:rPr>
              <a:t>данни</a:t>
            </a:r>
            <a:r>
              <a:rPr lang="ru-RU" dirty="0">
                <a:latin typeface="Georgia" pitchFamily="18" charset="0"/>
              </a:rPr>
              <a:t> </a:t>
            </a:r>
            <a:r>
              <a:rPr lang="ru-RU" dirty="0" smtClean="0">
                <a:latin typeface="Georgia" pitchFamily="18" charset="0"/>
              </a:rPr>
              <a:t>и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ru-RU" dirty="0" err="1" smtClean="0">
                <a:latin typeface="Georgia" pitchFamily="18" charset="0"/>
              </a:rPr>
              <a:t>относно</a:t>
            </a:r>
            <a:r>
              <a:rPr lang="ru-RU" dirty="0" smtClean="0">
                <a:latin typeface="Georgia" pitchFamily="18" charset="0"/>
              </a:rPr>
              <a:t> </a:t>
            </a:r>
            <a:r>
              <a:rPr lang="ru-RU" u="sng" dirty="0" err="1">
                <a:latin typeface="Georgia" pitchFamily="18" charset="0"/>
              </a:rPr>
              <a:t>свободното</a:t>
            </a:r>
            <a:r>
              <a:rPr lang="ru-RU" u="sng" dirty="0">
                <a:latin typeface="Georgia" pitchFamily="18" charset="0"/>
              </a:rPr>
              <a:t> движение на </a:t>
            </a:r>
            <a:r>
              <a:rPr lang="ru-RU" u="sng" dirty="0" err="1">
                <a:latin typeface="Georgia" pitchFamily="18" charset="0"/>
              </a:rPr>
              <a:t>такива</a:t>
            </a:r>
            <a:r>
              <a:rPr lang="ru-RU" u="sng" dirty="0">
                <a:latin typeface="Georgia" pitchFamily="18" charset="0"/>
              </a:rPr>
              <a:t> </a:t>
            </a:r>
            <a:r>
              <a:rPr lang="ru-RU" u="sng" dirty="0" err="1">
                <a:latin typeface="Georgia" pitchFamily="18" charset="0"/>
              </a:rPr>
              <a:t>данни</a:t>
            </a:r>
            <a:r>
              <a:rPr lang="ru-RU" u="sng" dirty="0">
                <a:latin typeface="Georgia" pitchFamily="18" charset="0"/>
              </a:rPr>
              <a:t> </a:t>
            </a:r>
            <a:r>
              <a:rPr lang="ru-RU" dirty="0">
                <a:latin typeface="Georgia" pitchFamily="18" charset="0"/>
              </a:rPr>
              <a:t>и за </a:t>
            </a:r>
            <a:r>
              <a:rPr lang="ru-RU" dirty="0" err="1">
                <a:latin typeface="Georgia" pitchFamily="18" charset="0"/>
              </a:rPr>
              <a:t>отмяна</a:t>
            </a:r>
            <a:r>
              <a:rPr lang="ru-RU" dirty="0">
                <a:latin typeface="Georgia" pitchFamily="18" charset="0"/>
              </a:rPr>
              <a:t> на Директива 95/46/EО)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 smtClean="0">
                <a:latin typeface="Georgia" pitchFamily="18" charset="0"/>
              </a:rPr>
              <a:t>Приет на</a:t>
            </a:r>
            <a:r>
              <a:rPr lang="en-US" dirty="0" smtClean="0">
                <a:latin typeface="Georgia" pitchFamily="18" charset="0"/>
              </a:rPr>
              <a:t> 27 </a:t>
            </a:r>
            <a:r>
              <a:rPr lang="bg-BG" dirty="0" smtClean="0">
                <a:latin typeface="Georgia" pitchFamily="18" charset="0"/>
              </a:rPr>
              <a:t>април </a:t>
            </a:r>
            <a:r>
              <a:rPr lang="bg-BG" dirty="0">
                <a:latin typeface="Georgia" pitchFamily="18" charset="0"/>
              </a:rPr>
              <a:t>2016 г. </a:t>
            </a:r>
            <a:r>
              <a:rPr lang="bg-BG" dirty="0" smtClean="0">
                <a:latin typeface="Georgia" pitchFamily="18" charset="0"/>
              </a:rPr>
              <a:t>и в </a:t>
            </a:r>
            <a:r>
              <a:rPr lang="bg-BG" dirty="0">
                <a:latin typeface="Georgia" pitchFamily="18" charset="0"/>
              </a:rPr>
              <a:t>сила от 25 май 2018 г.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latin typeface="Georgia" pitchFamily="18" charset="0"/>
              </a:rPr>
              <a:t>Единна уредба за целия ЕС.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latin typeface="Georgia" pitchFamily="18" charset="0"/>
              </a:rPr>
              <a:t>Възпроизвежда действащата Директива 95/46/</a:t>
            </a:r>
            <a:r>
              <a:rPr lang="en-US" dirty="0">
                <a:latin typeface="Georgia" pitchFamily="18" charset="0"/>
              </a:rPr>
              <a:t>E</a:t>
            </a:r>
            <a:r>
              <a:rPr lang="bg-BG" dirty="0">
                <a:latin typeface="Georgia" pitchFamily="18" charset="0"/>
              </a:rPr>
              <a:t>О и надгражда върху нея.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latin typeface="Georgia" pitchFamily="18" charset="0"/>
              </a:rPr>
              <a:t>Има пряко действие; при евентуално противоречие с ЗЗЛД, прилага се Регламентът.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latin typeface="Georgia" pitchFamily="18" charset="0"/>
              </a:rPr>
              <a:t>Новото: изисква активно поведение от администраторите и обработващите данни; постоянна грижа и отчетност; доказване на продължително спазване на правилата.</a:t>
            </a:r>
          </a:p>
          <a:p>
            <a:pPr marL="342900" indent="-342900" algn="just">
              <a:buFont typeface="+mj-lt"/>
              <a:buAutoNum type="arabicPeriod"/>
            </a:pPr>
            <a:endParaRPr lang="bg-BG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Танер\Desktop\Copy of Presentation – Untitled Design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09371" y="101025"/>
            <a:ext cx="59346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Някои </a:t>
            </a:r>
            <a:r>
              <a:rPr lang="bg-BG" sz="3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важни </a:t>
            </a:r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положения </a:t>
            </a:r>
            <a:endParaRPr lang="en-US" sz="32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r"/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съгласно Регламента</a:t>
            </a: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| 1</a:t>
            </a:r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endParaRPr lang="bg-BG" sz="32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447800"/>
            <a:ext cx="7924800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latin typeface="Georgia" pitchFamily="18" charset="0"/>
              </a:rPr>
              <a:t>„</a:t>
            </a:r>
            <a:r>
              <a:rPr lang="bg-BG" i="1" dirty="0">
                <a:latin typeface="Georgia" pitchFamily="18" charset="0"/>
              </a:rPr>
              <a:t>Данни за здравословното състояние</a:t>
            </a:r>
            <a:r>
              <a:rPr lang="bg-BG" dirty="0">
                <a:latin typeface="Georgia" pitchFamily="18" charset="0"/>
              </a:rPr>
              <a:t>“ - лични данни, свързани с физическото или психическото здраве на физическо лице; чувствителни лични данни.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latin typeface="Georgia" pitchFamily="18" charset="0"/>
              </a:rPr>
              <a:t>Биометричните данни </a:t>
            </a:r>
            <a:r>
              <a:rPr lang="en-GB" dirty="0">
                <a:latin typeface="Georgia" pitchFamily="18" charset="0"/>
              </a:rPr>
              <a:t>(</a:t>
            </a:r>
            <a:r>
              <a:rPr lang="bg-BG" dirty="0">
                <a:latin typeface="Georgia" pitchFamily="18" charset="0"/>
              </a:rPr>
              <a:t>като лицеви изображения и дактилоскопични данни</a:t>
            </a:r>
            <a:r>
              <a:rPr lang="en-GB" dirty="0">
                <a:latin typeface="Georgia" pitchFamily="18" charset="0"/>
              </a:rPr>
              <a:t>)</a:t>
            </a:r>
            <a:r>
              <a:rPr lang="bg-BG" dirty="0">
                <a:latin typeface="Georgia" pitchFamily="18" charset="0"/>
              </a:rPr>
              <a:t> са също чувствителни лични данни.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latin typeface="Georgia" pitchFamily="18" charset="0"/>
              </a:rPr>
              <a:t>Могат да се обработват само на някое от следните основания:</a:t>
            </a:r>
          </a:p>
          <a:p>
            <a:pPr marL="1187450" lvl="3" algn="just">
              <a:spcBef>
                <a:spcPts val="600"/>
              </a:spcBef>
              <a:buClr>
                <a:schemeClr val="tx2"/>
              </a:buClr>
            </a:pPr>
            <a:r>
              <a:rPr lang="bg-BG" u="sng" dirty="0">
                <a:latin typeface="Georgia" pitchFamily="18" charset="0"/>
              </a:rPr>
              <a:t>а. Необходимо за целите на</a:t>
            </a:r>
            <a:r>
              <a:rPr lang="bg-BG" dirty="0">
                <a:latin typeface="Georgia" pitchFamily="18" charset="0"/>
              </a:rPr>
              <a:t> медицината, медицинската диагноза, осигуряването на здравни или социални грижи или лечение, или за целите на управлението на услугите и системите за здравеопазване или социални грижи.</a:t>
            </a:r>
          </a:p>
          <a:p>
            <a:pPr marL="1187450" lvl="3" algn="just">
              <a:spcBef>
                <a:spcPts val="600"/>
              </a:spcBef>
              <a:buClr>
                <a:schemeClr val="tx2"/>
              </a:buClr>
            </a:pPr>
            <a:r>
              <a:rPr lang="de-DE" dirty="0">
                <a:latin typeface="Georgia" pitchFamily="18" charset="0"/>
              </a:rPr>
              <a:t>b. </a:t>
            </a:r>
            <a:r>
              <a:rPr lang="bg-BG" dirty="0">
                <a:latin typeface="Georgia" pitchFamily="18" charset="0"/>
              </a:rPr>
              <a:t>Изрично </a:t>
            </a:r>
            <a:r>
              <a:rPr lang="bg-BG" u="sng" dirty="0" smtClean="0">
                <a:latin typeface="Georgia" pitchFamily="18" charset="0"/>
              </a:rPr>
              <a:t>съгласие</a:t>
            </a:r>
            <a:r>
              <a:rPr lang="bg-BG" dirty="0" smtClean="0">
                <a:latin typeface="Georgia" pitchFamily="18" charset="0"/>
              </a:rPr>
              <a:t> – </a:t>
            </a:r>
            <a:r>
              <a:rPr lang="bg-BG" dirty="0">
                <a:latin typeface="Georgia" pitchFamily="18" charset="0"/>
              </a:rPr>
              <a:t>Но!; и/или</a:t>
            </a:r>
          </a:p>
          <a:p>
            <a:pPr marL="1187450" lvl="3" algn="just">
              <a:spcBef>
                <a:spcPts val="600"/>
              </a:spcBef>
              <a:buClr>
                <a:schemeClr val="tx2"/>
              </a:buClr>
            </a:pPr>
            <a:r>
              <a:rPr lang="de-DE" dirty="0">
                <a:latin typeface="Georgia" pitchFamily="18" charset="0"/>
              </a:rPr>
              <a:t>c. </a:t>
            </a:r>
            <a:r>
              <a:rPr lang="bg-BG" u="sng" dirty="0">
                <a:latin typeface="Georgia" pitchFamily="18" charset="0"/>
              </a:rPr>
              <a:t>Жизнено важни интереси</a:t>
            </a:r>
            <a:r>
              <a:rPr lang="bg-BG" dirty="0">
                <a:latin typeface="Georgia" pitchFamily="18" charset="0"/>
              </a:rPr>
              <a:t> на субекта на данни или на друго физическо лице, когато субектът е физически или правно неспособен да даде съгласие.</a:t>
            </a:r>
          </a:p>
          <a:p>
            <a:pPr algn="just"/>
            <a:endParaRPr lang="bg-BG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Танер\Desktop\Copy of Presentation – Untitled Desig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09371" y="101025"/>
            <a:ext cx="59346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Някои </a:t>
            </a:r>
            <a:r>
              <a:rPr lang="bg-BG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важни </a:t>
            </a:r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положения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r"/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съгласно Регламента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| 2</a:t>
            </a:r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endParaRPr lang="bg-BG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2286000"/>
            <a:ext cx="7239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+mj-lt"/>
              <a:buAutoNum type="arabicPeriod" startAt="4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Принцип на свеждане на данните до минимум – чл. 5, </a:t>
            </a:r>
            <a:r>
              <a:rPr lang="bg-BG" dirty="0" smtClean="0">
                <a:solidFill>
                  <a:schemeClr val="bg1"/>
                </a:solidFill>
                <a:latin typeface="Georgia" pitchFamily="18" charset="0"/>
              </a:rPr>
              <a:t>ал. 1 т</a:t>
            </a: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. в</a:t>
            </a:r>
            <a:r>
              <a:rPr lang="en-US" dirty="0">
                <a:solidFill>
                  <a:schemeClr val="bg1"/>
                </a:solidFill>
                <a:latin typeface="Georgia" pitchFamily="18" charset="0"/>
              </a:rPr>
              <a:t>)</a:t>
            </a: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:</a:t>
            </a:r>
            <a:endParaRPr lang="en-US" dirty="0">
              <a:solidFill>
                <a:schemeClr val="bg1"/>
              </a:solidFill>
              <a:latin typeface="Georgia" pitchFamily="18" charset="0"/>
            </a:endParaRPr>
          </a:p>
          <a:p>
            <a:pPr marL="69850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 smtClean="0">
                <a:solidFill>
                  <a:schemeClr val="bg1"/>
                </a:solidFill>
                <a:latin typeface="Georgia" pitchFamily="18" charset="0"/>
              </a:rPr>
              <a:t>Данните </a:t>
            </a: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да са подходящи, свързани с и ограничени до необходимото във връзка с целите, за които данните се </a:t>
            </a:r>
            <a:r>
              <a:rPr lang="bg-BG" dirty="0" smtClean="0">
                <a:solidFill>
                  <a:schemeClr val="bg1"/>
                </a:solidFill>
                <a:latin typeface="Georgia" pitchFamily="18" charset="0"/>
              </a:rPr>
              <a:t>обработват; </a:t>
            </a:r>
            <a:endParaRPr lang="bg-BG" dirty="0">
              <a:solidFill>
                <a:schemeClr val="bg1"/>
              </a:solidFill>
              <a:latin typeface="Georgia" pitchFamily="18" charset="0"/>
            </a:endParaRPr>
          </a:p>
          <a:p>
            <a:pPr marL="69850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Цел на обработването;</a:t>
            </a:r>
          </a:p>
          <a:p>
            <a:pPr marL="69850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 smtClean="0">
                <a:solidFill>
                  <a:schemeClr val="bg1"/>
                </a:solidFill>
                <a:latin typeface="Georgia" pitchFamily="18" charset="0"/>
              </a:rPr>
              <a:t>Нео</a:t>
            </a: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б</a:t>
            </a:r>
            <a:r>
              <a:rPr lang="bg-BG" dirty="0" smtClean="0">
                <a:solidFill>
                  <a:schemeClr val="bg1"/>
                </a:solidFill>
                <a:latin typeface="Georgia" pitchFamily="18" charset="0"/>
              </a:rPr>
              <a:t>ходимост</a:t>
            </a: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;</a:t>
            </a:r>
          </a:p>
          <a:p>
            <a:pPr marL="69850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Псевдонимизация;</a:t>
            </a:r>
          </a:p>
          <a:p>
            <a:pPr marL="69850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Кратък срок;</a:t>
            </a:r>
          </a:p>
          <a:p>
            <a:pPr marL="69850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Анонимни данни.</a:t>
            </a:r>
          </a:p>
          <a:p>
            <a:pPr algn="just"/>
            <a:endParaRPr lang="bg-BG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Танер\Desktop\Copy of Presentation – Untitled Design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352485"/>
            <a:ext cx="9753600" cy="7315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09371" y="101025"/>
            <a:ext cx="59346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Някои </a:t>
            </a:r>
            <a:r>
              <a:rPr lang="bg-BG" sz="3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важни </a:t>
            </a:r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положения </a:t>
            </a:r>
            <a:endParaRPr lang="en-US" sz="32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r"/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съгласно Регламента</a:t>
            </a: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| 3</a:t>
            </a:r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endParaRPr lang="bg-BG" sz="32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295400"/>
            <a:ext cx="8077200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+mj-lt"/>
              <a:buAutoNum type="arabicPeriod" startAt="5"/>
            </a:pPr>
            <a:r>
              <a:rPr lang="bg-BG" dirty="0">
                <a:latin typeface="Georgia" pitchFamily="18" charset="0"/>
              </a:rPr>
              <a:t>Задължения и отговорности на администратора:</a:t>
            </a:r>
            <a:endParaRPr lang="en-US" dirty="0">
              <a:latin typeface="Georgia" pitchFamily="18" charset="0"/>
            </a:endParaRPr>
          </a:p>
          <a:p>
            <a:pPr marL="79375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i="1" dirty="0" smtClean="0">
                <a:latin typeface="Georgia" pitchFamily="18" charset="0"/>
              </a:rPr>
              <a:t>„… </a:t>
            </a:r>
            <a:r>
              <a:rPr lang="bg-BG" i="1" dirty="0">
                <a:latin typeface="Georgia" pitchFamily="18" charset="0"/>
              </a:rPr>
              <a:t>администраторът въвежда подходящи технически и организационни мерки, за да гарантира и да е в състояние да докаже, че обработването се извършва в съответствие с настоящия Регламент. Тези мерки се преразглеждат и при необходимост се актуализират</a:t>
            </a:r>
            <a:r>
              <a:rPr lang="bg-BG" dirty="0">
                <a:latin typeface="Georgia" pitchFamily="18" charset="0"/>
              </a:rPr>
              <a:t>.“ – чл. 24</a:t>
            </a:r>
          </a:p>
          <a:p>
            <a:pPr marL="79375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latin typeface="Georgia" pitchFamily="18" charset="0"/>
              </a:rPr>
              <a:t>Защита на данните на етапа на проектирането и по подразбиране – чл. 25</a:t>
            </a:r>
          </a:p>
          <a:p>
            <a:pPr marL="79375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latin typeface="Georgia" pitchFamily="18" charset="0"/>
              </a:rPr>
              <a:t>Избор на обработващ данните</a:t>
            </a:r>
          </a:p>
          <a:p>
            <a:pPr marL="793750" lvl="1" indent="-342900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latin typeface="Georgia" pitchFamily="18" charset="0"/>
              </a:rPr>
              <a:t>Задължения спрямо субектите – да им осигури възможност да упражняват правото си </a:t>
            </a:r>
            <a:r>
              <a:rPr lang="bg-BG" dirty="0" smtClean="0">
                <a:latin typeface="Georgia" pitchFamily="18" charset="0"/>
              </a:rPr>
              <a:t>на</a:t>
            </a:r>
            <a:r>
              <a:rPr lang="en-US" dirty="0">
                <a:latin typeface="Georgia" pitchFamily="18" charset="0"/>
              </a:rPr>
              <a:t> </a:t>
            </a:r>
            <a:r>
              <a:rPr lang="bg-BG" dirty="0" smtClean="0">
                <a:latin typeface="Georgia" pitchFamily="18" charset="0"/>
              </a:rPr>
              <a:t>достът/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bg-BG" dirty="0" smtClean="0">
                <a:latin typeface="Georgia" pitchFamily="18" charset="0"/>
              </a:rPr>
              <a:t>актуализация/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bg-BG" dirty="0" smtClean="0">
                <a:latin typeface="Georgia" pitchFamily="18" charset="0"/>
              </a:rPr>
              <a:t>заличаване/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bg-BG" dirty="0" smtClean="0">
                <a:latin typeface="Georgia" pitchFamily="18" charset="0"/>
              </a:rPr>
              <a:t>възражение</a:t>
            </a:r>
            <a:r>
              <a:rPr lang="bg-BG" dirty="0">
                <a:latin typeface="Georgia" pitchFamily="18" charset="0"/>
              </a:rPr>
              <a:t>.</a:t>
            </a:r>
          </a:p>
          <a:p>
            <a:pPr marL="79375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latin typeface="Georgia" pitchFamily="18" charset="0"/>
              </a:rPr>
              <a:t>Уведомяване на субектите и на КЗЛД в случай на нарушена </a:t>
            </a:r>
            <a:r>
              <a:rPr lang="bg-BG" dirty="0" smtClean="0">
                <a:latin typeface="Georgia" pitchFamily="18" charset="0"/>
              </a:rPr>
              <a:t>сигурност.</a:t>
            </a:r>
            <a:endParaRPr lang="bg-BG" dirty="0">
              <a:latin typeface="Georgia" pitchFamily="18" charset="0"/>
            </a:endParaRPr>
          </a:p>
          <a:p>
            <a:pPr marL="793750" lvl="1" indent="-342900" algn="just">
              <a:buClr>
                <a:schemeClr val="tx2"/>
              </a:buClr>
              <a:buFont typeface="+mj-lt"/>
              <a:buAutoNum type="alphaLcPeriod"/>
            </a:pPr>
            <a:endParaRPr lang="bg-BG" dirty="0">
              <a:latin typeface="Georgia" pitchFamily="18" charset="0"/>
            </a:endParaRPr>
          </a:p>
          <a:p>
            <a:pPr algn="just"/>
            <a:endParaRPr lang="bg-BG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Танер\Desktop\Copy of Presentation – Untitled Desig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2400" y="101025"/>
            <a:ext cx="982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Някои </a:t>
            </a:r>
            <a:r>
              <a:rPr lang="bg-BG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важни </a:t>
            </a:r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положения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съгласно Регламента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| 4</a:t>
            </a:r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endParaRPr lang="bg-BG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2200" y="1828800"/>
            <a:ext cx="662940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6.  Задължения и </a:t>
            </a:r>
            <a:r>
              <a:rPr lang="bg-BG" dirty="0" smtClean="0">
                <a:solidFill>
                  <a:schemeClr val="bg1"/>
                </a:solidFill>
                <a:latin typeface="Georgia" pitchFamily="18" charset="0"/>
              </a:rPr>
              <a:t>отговорност </a:t>
            </a: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на обработващия </a:t>
            </a:r>
            <a:r>
              <a:rPr lang="bg-BG" dirty="0" smtClean="0">
                <a:solidFill>
                  <a:schemeClr val="bg1"/>
                </a:solidFill>
                <a:latin typeface="Georgia" pitchFamily="18" charset="0"/>
              </a:rPr>
              <a:t>данните:</a:t>
            </a:r>
            <a:endParaRPr lang="en-US" dirty="0">
              <a:solidFill>
                <a:schemeClr val="bg1"/>
              </a:solidFill>
              <a:latin typeface="Georgia" pitchFamily="18" charset="0"/>
            </a:endParaRPr>
          </a:p>
          <a:p>
            <a:pPr marL="793750" lvl="1" indent="-342900" algn="just">
              <a:spcBef>
                <a:spcPts val="600"/>
              </a:spcBef>
              <a:buClr>
                <a:schemeClr val="bg1"/>
              </a:buClr>
              <a:buFont typeface="+mj-lt"/>
              <a:buAutoNum type="alphaLcPeriod"/>
            </a:pPr>
            <a:r>
              <a:rPr lang="bg-BG" dirty="0" smtClean="0">
                <a:solidFill>
                  <a:schemeClr val="bg1"/>
                </a:solidFill>
                <a:latin typeface="Georgia" pitchFamily="18" charset="0"/>
              </a:rPr>
              <a:t>Да </a:t>
            </a: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действа в съответствие с инструкциите на администратора</a:t>
            </a:r>
          </a:p>
          <a:p>
            <a:pPr marL="793750" lvl="1" indent="-342900" algn="just">
              <a:spcBef>
                <a:spcPts val="600"/>
              </a:spcBef>
              <a:buClr>
                <a:schemeClr val="bg1"/>
              </a:buClr>
              <a:buFont typeface="+mj-lt"/>
              <a:buAutoNum type="alphaLcPeriod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Да не излиза от делегираните права;</a:t>
            </a:r>
          </a:p>
          <a:p>
            <a:pPr marL="793750" lvl="1" indent="-342900" algn="just">
              <a:spcBef>
                <a:spcPts val="600"/>
              </a:spcBef>
              <a:buClr>
                <a:schemeClr val="bg1"/>
              </a:buClr>
              <a:buFont typeface="+mj-lt"/>
              <a:buAutoNum type="alphaLcPeriod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Да пази данните;</a:t>
            </a:r>
          </a:p>
          <a:p>
            <a:pPr marL="793750" lvl="1" indent="-342900" algn="just">
              <a:spcBef>
                <a:spcPts val="600"/>
              </a:spcBef>
              <a:buClr>
                <a:schemeClr val="bg1"/>
              </a:buClr>
              <a:buFont typeface="+mj-lt"/>
              <a:buAutoNum type="alphaLcPeriod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Да осигури зачитане на правата на субектите;</a:t>
            </a:r>
          </a:p>
          <a:p>
            <a:pPr marL="793750" lvl="1" indent="-342900" algn="just">
              <a:spcBef>
                <a:spcPts val="600"/>
              </a:spcBef>
              <a:buClr>
                <a:schemeClr val="bg1"/>
              </a:buClr>
              <a:buFont typeface="+mj-lt"/>
              <a:buAutoNum type="alphaLcPeriod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Да получи предварително одобрение от администратора за всяко делегиране на подизпълнител;</a:t>
            </a:r>
          </a:p>
          <a:p>
            <a:pPr marL="793750" lvl="1" indent="-342900" algn="just">
              <a:spcBef>
                <a:spcPts val="600"/>
              </a:spcBef>
              <a:buClr>
                <a:schemeClr val="bg1"/>
              </a:buClr>
              <a:buFont typeface="+mj-lt"/>
              <a:buAutoNum type="alphaLcPeriod"/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Да уведоми администратора в случай на пробив в системата/накърняване неприкосновеността на </a:t>
            </a:r>
            <a:r>
              <a:rPr lang="bg-BG" dirty="0" smtClean="0">
                <a:solidFill>
                  <a:schemeClr val="bg1"/>
                </a:solidFill>
                <a:latin typeface="Georgia" pitchFamily="18" charset="0"/>
              </a:rPr>
              <a:t>данните</a:t>
            </a: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.</a:t>
            </a:r>
            <a:endParaRPr lang="en-US" dirty="0" smtClean="0">
              <a:solidFill>
                <a:schemeClr val="bg1"/>
              </a:solidFill>
              <a:latin typeface="Georgia" pitchFamily="18" charset="0"/>
            </a:endParaRPr>
          </a:p>
          <a:p>
            <a:pPr marL="450850" lvl="1" algn="just">
              <a:spcBef>
                <a:spcPts val="600"/>
              </a:spcBef>
              <a:buClr>
                <a:schemeClr val="bg1"/>
              </a:buClr>
            </a:pPr>
            <a:r>
              <a:rPr lang="bg-BG" dirty="0" smtClean="0">
                <a:solidFill>
                  <a:schemeClr val="bg1"/>
                </a:solidFill>
                <a:latin typeface="Georgia" pitchFamily="18" charset="0"/>
              </a:rPr>
              <a:t>Договор </a:t>
            </a: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с администратора и с всеки подизпълнител: задължително съдържание.</a:t>
            </a:r>
          </a:p>
          <a:p>
            <a:pPr algn="just"/>
            <a:endParaRPr lang="bg-BG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Танер\Desktop\Copy of Presentation – Untitled Design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09371" y="101025"/>
            <a:ext cx="59346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Някои </a:t>
            </a:r>
            <a:r>
              <a:rPr lang="bg-BG" sz="3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важни </a:t>
            </a:r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положения </a:t>
            </a:r>
            <a:endParaRPr lang="en-US" sz="32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r"/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съгласно Регламента</a:t>
            </a: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| 5</a:t>
            </a:r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endParaRPr lang="bg-BG" sz="32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2438400"/>
            <a:ext cx="7620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bg-BG" dirty="0">
                <a:latin typeface="Georgia" pitchFamily="18" charset="0"/>
              </a:rPr>
              <a:t>7. Задължение за отчетност на администратора и на обработващия данните: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bg-BG" dirty="0">
                <a:latin typeface="Georgia" pitchFamily="18" charset="0"/>
              </a:rPr>
              <a:t>Регистър/ри за дейностите по обработване – чл.30; и </a:t>
            </a:r>
            <a:endParaRPr lang="en-US" dirty="0" smtClean="0">
              <a:latin typeface="Georgia" pitchFamily="18" charset="0"/>
            </a:endParaRPr>
          </a:p>
          <a:p>
            <a:pPr lvl="2" algn="just"/>
            <a:endParaRPr lang="bg-BG" dirty="0">
              <a:latin typeface="Georgia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bg-BG" dirty="0">
                <a:latin typeface="Georgia" pitchFamily="18" charset="0"/>
              </a:rPr>
              <a:t>Оценка на въздействието върху защита на личните данни – чл.35.</a:t>
            </a:r>
            <a:endParaRPr lang="en-US" dirty="0">
              <a:latin typeface="Georgia" pitchFamily="18" charset="0"/>
            </a:endParaRPr>
          </a:p>
          <a:p>
            <a:pPr lvl="0" algn="just"/>
            <a:endParaRPr lang="bg-BG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Танер\Desktop\Copy of Presentation – Untitled Design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81200" y="101025"/>
            <a:ext cx="647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Някои </a:t>
            </a:r>
            <a:r>
              <a:rPr lang="bg-BG" sz="3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важни </a:t>
            </a:r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положения </a:t>
            </a:r>
            <a:endParaRPr lang="en-US" sz="32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r"/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съгласно Регламента</a:t>
            </a: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|</a:t>
            </a:r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 </a:t>
            </a:r>
            <a:endParaRPr lang="bg-BG" sz="32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71628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+mj-lt"/>
              <a:buAutoNum type="arabicPeriod" startAt="8"/>
            </a:pPr>
            <a:r>
              <a:rPr lang="bg-BG" dirty="0">
                <a:latin typeface="Georgia" pitchFamily="18" charset="0"/>
              </a:rPr>
              <a:t>Оценка на въздействието:</a:t>
            </a:r>
            <a:endParaRPr lang="en-US" dirty="0">
              <a:latin typeface="Georgia" pitchFamily="18" charset="0"/>
            </a:endParaRPr>
          </a:p>
          <a:p>
            <a:pPr marL="80010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 smtClean="0">
                <a:latin typeface="Georgia" pitchFamily="18" charset="0"/>
              </a:rPr>
              <a:t>Сега </a:t>
            </a:r>
            <a:r>
              <a:rPr lang="bg-BG" dirty="0">
                <a:latin typeface="Georgia" pitchFamily="18" charset="0"/>
              </a:rPr>
              <a:t>се прави въз основа на Наредба № </a:t>
            </a:r>
            <a:r>
              <a:rPr lang="bg-BG" dirty="0" smtClean="0">
                <a:latin typeface="Georgia" pitchFamily="18" charset="0"/>
              </a:rPr>
              <a:t>1 на КЗЛД </a:t>
            </a:r>
            <a:r>
              <a:rPr lang="bg-BG" dirty="0">
                <a:latin typeface="Georgia" pitchFamily="18" charset="0"/>
              </a:rPr>
              <a:t>за всеки конкретен </a:t>
            </a:r>
            <a:r>
              <a:rPr lang="bg-BG" dirty="0" smtClean="0">
                <a:latin typeface="Georgia" pitchFamily="18" charset="0"/>
              </a:rPr>
              <a:t>регистър; </a:t>
            </a:r>
            <a:endParaRPr lang="bg-BG" dirty="0">
              <a:latin typeface="Georgia" pitchFamily="18" charset="0"/>
            </a:endParaRPr>
          </a:p>
          <a:p>
            <a:pPr marL="80010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latin typeface="Georgia" pitchFamily="18" charset="0"/>
              </a:rPr>
              <a:t>Н</a:t>
            </a:r>
            <a:r>
              <a:rPr lang="bg-BG" dirty="0" smtClean="0">
                <a:latin typeface="Georgia" pitchFamily="18" charset="0"/>
              </a:rPr>
              <a:t>ачин </a:t>
            </a:r>
            <a:r>
              <a:rPr lang="bg-BG" dirty="0">
                <a:latin typeface="Georgia" pitchFamily="18" charset="0"/>
              </a:rPr>
              <a:t>да се демонстрира </a:t>
            </a:r>
            <a:r>
              <a:rPr lang="bg-BG" dirty="0" smtClean="0">
                <a:latin typeface="Georgia" pitchFamily="18" charset="0"/>
              </a:rPr>
              <a:t>отчетност, насърчава се от КЗЛД;</a:t>
            </a:r>
            <a:endParaRPr lang="bg-BG" dirty="0">
              <a:latin typeface="Georgia" pitchFamily="18" charset="0"/>
            </a:endParaRPr>
          </a:p>
          <a:p>
            <a:pPr marL="80010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latin typeface="Georgia" pitchFamily="18" charset="0"/>
              </a:rPr>
              <a:t>О</a:t>
            </a:r>
            <a:r>
              <a:rPr lang="bg-BG" dirty="0" smtClean="0">
                <a:latin typeface="Georgia" pitchFamily="18" charset="0"/>
              </a:rPr>
              <a:t>ценка </a:t>
            </a:r>
            <a:r>
              <a:rPr lang="bg-BG" dirty="0">
                <a:latin typeface="Georgia" pitchFamily="18" charset="0"/>
              </a:rPr>
              <a:t>на риска за субектите на данни техните лични права и свободите да бъдат засегнати от обработването на данните;</a:t>
            </a:r>
          </a:p>
          <a:p>
            <a:pPr marL="80010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latin typeface="Georgia" pitchFamily="18" charset="0"/>
              </a:rPr>
              <a:t>З</a:t>
            </a:r>
            <a:r>
              <a:rPr lang="bg-BG" dirty="0" smtClean="0">
                <a:latin typeface="Georgia" pitchFamily="18" charset="0"/>
              </a:rPr>
              <a:t>адължителна </a:t>
            </a:r>
            <a:r>
              <a:rPr lang="bg-BG" dirty="0">
                <a:latin typeface="Georgia" pitchFamily="18" charset="0"/>
              </a:rPr>
              <a:t>е за мащабно обработване на </a:t>
            </a:r>
            <a:r>
              <a:rPr lang="en-GB" dirty="0">
                <a:latin typeface="Georgia" pitchFamily="18" charset="0"/>
              </a:rPr>
              <a:t>(</a:t>
            </a:r>
            <a:r>
              <a:rPr lang="bg-BG" dirty="0" smtClean="0">
                <a:latin typeface="Georgia" pitchFamily="18" charset="0"/>
              </a:rPr>
              <a:t>чувствителни</a:t>
            </a:r>
            <a:r>
              <a:rPr lang="en-US" dirty="0" smtClean="0">
                <a:latin typeface="Georgia" pitchFamily="18" charset="0"/>
              </a:rPr>
              <a:t>)</a:t>
            </a:r>
            <a:r>
              <a:rPr lang="bg-BG" dirty="0" smtClean="0">
                <a:latin typeface="Georgia" pitchFamily="18" charset="0"/>
              </a:rPr>
              <a:t> лични </a:t>
            </a:r>
            <a:r>
              <a:rPr lang="bg-BG" dirty="0">
                <a:latin typeface="Georgia" pitchFamily="18" charset="0"/>
              </a:rPr>
              <a:t>данни;</a:t>
            </a:r>
          </a:p>
          <a:p>
            <a:pPr marL="80010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latin typeface="Georgia" pitchFamily="18" charset="0"/>
              </a:rPr>
              <a:t>А</a:t>
            </a:r>
            <a:r>
              <a:rPr lang="bg-BG" dirty="0" smtClean="0">
                <a:latin typeface="Georgia" pitchFamily="18" charset="0"/>
              </a:rPr>
              <a:t>нализът </a:t>
            </a:r>
            <a:r>
              <a:rPr lang="bg-BG" dirty="0">
                <a:latin typeface="Georgia" pitchFamily="18" charset="0"/>
              </a:rPr>
              <a:t>се прави, за да се установи какви са рисковете и как те могат да бъдат сведени до минимум;</a:t>
            </a:r>
          </a:p>
          <a:p>
            <a:pPr marL="80010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latin typeface="Georgia" pitchFamily="18" charset="0"/>
              </a:rPr>
              <a:t>М</a:t>
            </a:r>
            <a:r>
              <a:rPr lang="bg-BG" dirty="0" smtClean="0">
                <a:latin typeface="Georgia" pitchFamily="18" charset="0"/>
              </a:rPr>
              <a:t>инимално </a:t>
            </a:r>
            <a:r>
              <a:rPr lang="bg-BG" dirty="0">
                <a:latin typeface="Georgia" pitchFamily="18" charset="0"/>
              </a:rPr>
              <a:t>задължително съдържание на анализа;</a:t>
            </a:r>
          </a:p>
          <a:p>
            <a:pPr marL="80010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latin typeface="Georgia" pitchFamily="18" charset="0"/>
              </a:rPr>
              <a:t>В</a:t>
            </a:r>
            <a:r>
              <a:rPr lang="bg-BG" dirty="0" smtClean="0">
                <a:latin typeface="Georgia" pitchFamily="18" charset="0"/>
              </a:rPr>
              <a:t>ъвеждане </a:t>
            </a:r>
            <a:r>
              <a:rPr lang="bg-BG" dirty="0">
                <a:latin typeface="Georgia" pitchFamily="18" charset="0"/>
              </a:rPr>
              <a:t>на мерки и решения, с които се адресират съответните рискове;</a:t>
            </a:r>
          </a:p>
          <a:p>
            <a:pPr marL="800100" lvl="1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lphaLcPeriod"/>
            </a:pPr>
            <a:r>
              <a:rPr lang="bg-BG" dirty="0">
                <a:latin typeface="Georgia" pitchFamily="18" charset="0"/>
              </a:rPr>
              <a:t>А</a:t>
            </a:r>
            <a:r>
              <a:rPr lang="bg-BG" dirty="0" smtClean="0">
                <a:latin typeface="Georgia" pitchFamily="18" charset="0"/>
              </a:rPr>
              <a:t>ктуализация </a:t>
            </a:r>
            <a:r>
              <a:rPr lang="bg-BG" dirty="0">
                <a:latin typeface="Georgia" pitchFamily="18" charset="0"/>
              </a:rPr>
              <a:t>при промяна на </a:t>
            </a:r>
            <a:r>
              <a:rPr lang="bg-BG" dirty="0" smtClean="0">
                <a:latin typeface="Georgia" pitchFamily="18" charset="0"/>
              </a:rPr>
              <a:t>риска.</a:t>
            </a:r>
            <a:endParaRPr lang="bg-BG" dirty="0">
              <a:latin typeface="Georgia" pitchFamily="18" charset="0"/>
            </a:endParaRPr>
          </a:p>
          <a:p>
            <a:pPr algn="just"/>
            <a:endParaRPr lang="bg-BG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 shot of a computer&#10;&#10;Description generated with high confidence">
            <a:extLst>
              <a:ext uri="{FF2B5EF4-FFF2-40B4-BE49-F238E27FC236}">
                <a16:creationId xmlns="" xmlns:a16="http://schemas.microsoft.com/office/drawing/2014/main" id="{9FFE4197-2F76-4D90-845A-151C6DEA9C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B3E1757-BD61-450B-800A-405F1E027635}"/>
              </a:ext>
            </a:extLst>
          </p:cNvPr>
          <p:cNvSpPr txBox="1"/>
          <p:nvPr/>
        </p:nvSpPr>
        <p:spPr>
          <a:xfrm>
            <a:off x="2286000" y="76200"/>
            <a:ext cx="708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>
                <a:solidFill>
                  <a:schemeClr val="bg1"/>
                </a:solidFill>
                <a:latin typeface="Georgia" panose="02040502050405020303" pitchFamily="18" charset="0"/>
              </a:rPr>
              <a:t>Някои  важни положения съгласно Регламента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| 7</a:t>
            </a:r>
            <a:endParaRPr lang="en-US" sz="3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146F853-848C-4C05-8B1E-DA10D8B7C849}"/>
              </a:ext>
            </a:extLst>
          </p:cNvPr>
          <p:cNvSpPr txBox="1"/>
          <p:nvPr/>
        </p:nvSpPr>
        <p:spPr>
          <a:xfrm>
            <a:off x="990600" y="2133600"/>
            <a:ext cx="800100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9</a:t>
            </a: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</a:rPr>
              <a:t>. </a:t>
            </a:r>
            <a:r>
              <a:rPr lang="bg-BG" dirty="0">
                <a:solidFill>
                  <a:schemeClr val="bg1"/>
                </a:solidFill>
                <a:latin typeface="Georgia" panose="02040502050405020303" pitchFamily="18" charset="0"/>
              </a:rPr>
              <a:t>Длъжностно лице по защита на личните данни  (“</a:t>
            </a:r>
            <a:r>
              <a:rPr lang="bg-BG" b="1" dirty="0">
                <a:solidFill>
                  <a:schemeClr val="bg1"/>
                </a:solidFill>
                <a:latin typeface="Georgia" panose="02040502050405020303" pitchFamily="18" charset="0"/>
              </a:rPr>
              <a:t>DPO</a:t>
            </a:r>
            <a:r>
              <a:rPr lang="bg-BG" dirty="0">
                <a:solidFill>
                  <a:schemeClr val="bg1"/>
                </a:solidFill>
                <a:latin typeface="Georgia" panose="02040502050405020303" pitchFamily="18" charset="0"/>
              </a:rPr>
              <a:t>”) – чл. 37:</a:t>
            </a:r>
            <a:endParaRPr lang="en-GB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800100" lvl="1" indent="-342900">
              <a:spcBef>
                <a:spcPts val="600"/>
              </a:spcBef>
              <a:buFont typeface="+mj-lt"/>
              <a:buAutoNum type="alphaLcPeriod"/>
            </a:pPr>
            <a:r>
              <a:rPr lang="bg-BG" dirty="0" smtClean="0">
                <a:solidFill>
                  <a:schemeClr val="bg1"/>
                </a:solidFill>
                <a:latin typeface="Georgia" panose="02040502050405020303" pitchFamily="18" charset="0"/>
              </a:rPr>
              <a:t>Задължително </a:t>
            </a:r>
            <a:r>
              <a:rPr lang="bg-BG" dirty="0">
                <a:solidFill>
                  <a:schemeClr val="bg1"/>
                </a:solidFill>
                <a:latin typeface="Georgia" panose="02040502050405020303" pitchFamily="18" charset="0"/>
              </a:rPr>
              <a:t>за администратори/обработващи данните на голям брой субекти или обработващи чувствителни данни;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lphaLcPeriod"/>
            </a:pPr>
            <a:r>
              <a:rPr lang="bg-BG" dirty="0" smtClean="0">
                <a:solidFill>
                  <a:schemeClr val="bg1"/>
                </a:solidFill>
                <a:latin typeface="Georgia" panose="02040502050405020303" pitchFamily="18" charset="0"/>
              </a:rPr>
              <a:t>Функции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</a:rPr>
              <a:t>:</a:t>
            </a:r>
            <a:r>
              <a:rPr lang="bg-BG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bg-BG" dirty="0">
                <a:solidFill>
                  <a:schemeClr val="bg1"/>
                </a:solidFill>
                <a:latin typeface="Georgia" panose="02040502050405020303" pitchFamily="18" charset="0"/>
              </a:rPr>
              <a:t>съветник по въпросите на защита на личните данни; лице за контакт с КЗЛД и субектите на </a:t>
            </a:r>
            <a:r>
              <a:rPr lang="bg-BG" dirty="0" smtClean="0">
                <a:solidFill>
                  <a:schemeClr val="bg1"/>
                </a:solidFill>
                <a:latin typeface="Georgia" panose="02040502050405020303" pitchFamily="18" charset="0"/>
              </a:rPr>
              <a:t>данни;</a:t>
            </a:r>
            <a:endParaRPr lang="bg-BG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800100" lvl="1" indent="-342900">
              <a:spcBef>
                <a:spcPts val="600"/>
              </a:spcBef>
              <a:buFont typeface="+mj-lt"/>
              <a:buAutoNum type="alphaLcPeriod"/>
            </a:pPr>
            <a:r>
              <a:rPr lang="bg-BG" dirty="0">
                <a:solidFill>
                  <a:schemeClr val="bg1"/>
                </a:solidFill>
                <a:latin typeface="Georgia" panose="02040502050405020303" pitchFamily="18" charset="0"/>
              </a:rPr>
              <a:t>Специална квалификация и сертифициране от КЗЛД</a:t>
            </a:r>
            <a:r>
              <a:rPr lang="bg-BG" dirty="0" smtClean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  <a:endParaRPr lang="bg-BG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716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819DFDC-EBAC-4487-888D-C8D6FC893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" y="0"/>
            <a:ext cx="913638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8BB9571-B725-476D-A94D-23B61EFB6C4F}"/>
              </a:ext>
            </a:extLst>
          </p:cNvPr>
          <p:cNvSpPr txBox="1"/>
          <p:nvPr/>
        </p:nvSpPr>
        <p:spPr>
          <a:xfrm>
            <a:off x="2590800" y="0"/>
            <a:ext cx="64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>
                <a:latin typeface="Georgia" panose="02040502050405020303" pitchFamily="18" charset="0"/>
              </a:rPr>
              <a:t>Някои важни положения съгласно Регламента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| </a:t>
            </a:r>
            <a:r>
              <a:rPr lang="bg-BG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8</a:t>
            </a:r>
            <a:endParaRPr lang="en-US" sz="3200" dirty="0"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D857046-8E46-4CD3-B41C-EC4C75210312}"/>
              </a:ext>
            </a:extLst>
          </p:cNvPr>
          <p:cNvSpPr txBox="1"/>
          <p:nvPr/>
        </p:nvSpPr>
        <p:spPr>
          <a:xfrm>
            <a:off x="457200" y="1981200"/>
            <a:ext cx="8382000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/>
              <a:t>10. </a:t>
            </a:r>
            <a:r>
              <a:rPr lang="bg-BG" dirty="0">
                <a:latin typeface="Georgia" panose="02040502050405020303" pitchFamily="18" charset="0"/>
              </a:rPr>
              <a:t>Привеждане в изпълнение. Надзор за спазване на Регламента:</a:t>
            </a:r>
          </a:p>
          <a:p>
            <a:pPr marL="800100" lvl="1" indent="-342900" algn="just">
              <a:spcBef>
                <a:spcPts val="600"/>
              </a:spcBef>
              <a:buFont typeface="+mj-lt"/>
              <a:buAutoNum type="alphaLcPeriod"/>
            </a:pPr>
            <a:r>
              <a:rPr lang="bg-BG" dirty="0" smtClean="0">
                <a:latin typeface="Georgia" panose="02040502050405020303" pitchFamily="18" charset="0"/>
              </a:rPr>
              <a:t>КЗЛД е основният компетентен орган по надзора;</a:t>
            </a:r>
            <a:endParaRPr lang="en-US" dirty="0">
              <a:latin typeface="Georgia" panose="02040502050405020303" pitchFamily="18" charset="0"/>
            </a:endParaRPr>
          </a:p>
          <a:p>
            <a:pPr marL="800100" lvl="1" indent="-342900" algn="just">
              <a:spcBef>
                <a:spcPts val="600"/>
              </a:spcBef>
              <a:buFont typeface="+mj-lt"/>
              <a:buAutoNum type="alphaLcPeriod"/>
            </a:pPr>
            <a:r>
              <a:rPr lang="bg-BG" dirty="0">
                <a:latin typeface="Georgia" panose="02040502050405020303" pitchFamily="18" charset="0"/>
              </a:rPr>
              <a:t>Възможна компетентност на </a:t>
            </a:r>
            <a:r>
              <a:rPr lang="bg-BG" dirty="0" smtClean="0">
                <a:latin typeface="Georgia" panose="02040502050405020303" pitchFamily="18" charset="0"/>
              </a:rPr>
              <a:t>надзорни </a:t>
            </a:r>
            <a:r>
              <a:rPr lang="bg-BG" dirty="0">
                <a:latin typeface="Georgia" panose="02040502050405020303" pitchFamily="18" charset="0"/>
              </a:rPr>
              <a:t>органи и от други юрисдикции;</a:t>
            </a:r>
          </a:p>
          <a:p>
            <a:pPr marL="800100" lvl="1" indent="-342900" algn="just">
              <a:spcBef>
                <a:spcPts val="600"/>
              </a:spcBef>
              <a:buFont typeface="+mj-lt"/>
              <a:buAutoNum type="alphaLcPeriod"/>
            </a:pPr>
            <a:r>
              <a:rPr lang="bg-BG" dirty="0">
                <a:latin typeface="Georgia" panose="02040502050405020303" pitchFamily="18" charset="0"/>
              </a:rPr>
              <a:t>Указания по прилагането и препоръчителни правила </a:t>
            </a:r>
            <a:r>
              <a:rPr lang="en-GB" dirty="0" smtClean="0">
                <a:latin typeface="Georgia" panose="02040502050405020303" pitchFamily="18" charset="0"/>
              </a:rPr>
              <a:t>(</a:t>
            </a:r>
            <a:r>
              <a:rPr lang="en-US" dirty="0" smtClean="0">
                <a:latin typeface="Georgia" panose="02040502050405020303" pitchFamily="18" charset="0"/>
              </a:rPr>
              <a:t>“</a:t>
            </a:r>
            <a:r>
              <a:rPr lang="bg-BG" b="1" dirty="0" err="1" smtClean="0">
                <a:latin typeface="Georgia" panose="02040502050405020303" pitchFamily="18" charset="0"/>
              </a:rPr>
              <a:t>Guidelines</a:t>
            </a:r>
            <a:r>
              <a:rPr lang="en-US" dirty="0" smtClean="0">
                <a:latin typeface="Georgia" panose="02040502050405020303" pitchFamily="18" charset="0"/>
              </a:rPr>
              <a:t>”</a:t>
            </a:r>
            <a:r>
              <a:rPr lang="en-GB" dirty="0" smtClean="0">
                <a:latin typeface="Georgia" panose="02040502050405020303" pitchFamily="18" charset="0"/>
              </a:rPr>
              <a:t>);</a:t>
            </a:r>
            <a:endParaRPr lang="en-GB" dirty="0">
              <a:latin typeface="Georgia" panose="02040502050405020303" pitchFamily="18" charset="0"/>
            </a:endParaRPr>
          </a:p>
          <a:p>
            <a:pPr marL="800100" lvl="1" indent="-342900" algn="just">
              <a:spcBef>
                <a:spcPts val="600"/>
              </a:spcBef>
              <a:buFont typeface="+mj-lt"/>
              <a:buAutoNum type="alphaLcPeriod"/>
            </a:pPr>
            <a:r>
              <a:rPr lang="bg-BG" dirty="0">
                <a:latin typeface="Georgia" panose="02040502050405020303" pitchFamily="18" charset="0"/>
              </a:rPr>
              <a:t>Административно-наказателна </a:t>
            </a:r>
            <a:r>
              <a:rPr lang="bg-BG" dirty="0" smtClean="0">
                <a:latin typeface="Georgia" panose="02040502050405020303" pitchFamily="18" charset="0"/>
              </a:rPr>
              <a:t>отговорност</a:t>
            </a:r>
            <a:r>
              <a:rPr lang="en-US" dirty="0" smtClean="0">
                <a:latin typeface="Georgia" panose="02040502050405020303" pitchFamily="18" charset="0"/>
              </a:rPr>
              <a:t>:</a:t>
            </a:r>
            <a:r>
              <a:rPr lang="en-GB" dirty="0" smtClean="0">
                <a:latin typeface="Georgia" panose="02040502050405020303" pitchFamily="18" charset="0"/>
              </a:rPr>
              <a:t> </a:t>
            </a:r>
            <a:r>
              <a:rPr lang="bg-BG" dirty="0">
                <a:latin typeface="Georgia" panose="02040502050405020303" pitchFamily="18" charset="0"/>
              </a:rPr>
              <a:t>от задължителни предписания до налагане на </a:t>
            </a:r>
            <a:r>
              <a:rPr lang="bg-BG" dirty="0" smtClean="0">
                <a:latin typeface="Georgia" panose="02040502050405020303" pitchFamily="18" charset="0"/>
              </a:rPr>
              <a:t>глоби в размер </a:t>
            </a:r>
            <a:r>
              <a:rPr lang="bg-BG" b="1" dirty="0" smtClean="0">
                <a:latin typeface="Georgia" panose="02040502050405020303" pitchFamily="18" charset="0"/>
              </a:rPr>
              <a:t>до</a:t>
            </a:r>
            <a:r>
              <a:rPr lang="bg-BG" dirty="0" smtClean="0">
                <a:latin typeface="Georgia" panose="02040502050405020303" pitchFamily="18" charset="0"/>
              </a:rPr>
              <a:t> </a:t>
            </a:r>
            <a:r>
              <a:rPr lang="ru-RU" dirty="0" smtClean="0">
                <a:latin typeface="Georgia" panose="02040502050405020303" pitchFamily="18" charset="0"/>
              </a:rPr>
              <a:t>2 </a:t>
            </a:r>
            <a:r>
              <a:rPr lang="ru-RU" dirty="0">
                <a:latin typeface="Georgia" panose="02040502050405020303" pitchFamily="18" charset="0"/>
              </a:rPr>
              <a:t>или 4 % от </a:t>
            </a:r>
            <a:r>
              <a:rPr lang="ru-RU" dirty="0" err="1" smtClean="0">
                <a:latin typeface="Georgia" panose="02040502050405020303" pitchFamily="18" charset="0"/>
              </a:rPr>
              <a:t>общия</a:t>
            </a:r>
            <a:r>
              <a:rPr lang="ru-RU" dirty="0" smtClean="0">
                <a:latin typeface="Georgia" panose="02040502050405020303" pitchFamily="18" charset="0"/>
              </a:rPr>
              <a:t> </a:t>
            </a:r>
            <a:r>
              <a:rPr lang="ru-RU" dirty="0" err="1">
                <a:latin typeface="Georgia" panose="02040502050405020303" pitchFamily="18" charset="0"/>
              </a:rPr>
              <a:t>годишен</a:t>
            </a:r>
            <a:r>
              <a:rPr lang="ru-RU" dirty="0">
                <a:latin typeface="Georgia" panose="02040502050405020303" pitchFamily="18" charset="0"/>
              </a:rPr>
              <a:t> оборот или, </a:t>
            </a:r>
            <a:r>
              <a:rPr lang="ru-RU" dirty="0" err="1">
                <a:latin typeface="Georgia" panose="02040502050405020303" pitchFamily="18" charset="0"/>
              </a:rPr>
              <a:t>съответно</a:t>
            </a:r>
            <a:r>
              <a:rPr lang="ru-RU" dirty="0">
                <a:latin typeface="Georgia" panose="02040502050405020303" pitchFamily="18" charset="0"/>
              </a:rPr>
              <a:t>, 10 или 20 млн. евро, </a:t>
            </a:r>
            <a:r>
              <a:rPr lang="ru-RU" dirty="0" err="1">
                <a:latin typeface="Georgia" panose="02040502050405020303" pitchFamily="18" charset="0"/>
              </a:rPr>
              <a:t>която</a:t>
            </a:r>
            <a:r>
              <a:rPr lang="ru-RU" dirty="0">
                <a:latin typeface="Georgia" panose="02040502050405020303" pitchFamily="18" charset="0"/>
              </a:rPr>
              <a:t> от </a:t>
            </a:r>
            <a:r>
              <a:rPr lang="ru-RU" dirty="0" err="1">
                <a:latin typeface="Georgia" panose="02040502050405020303" pitchFamily="18" charset="0"/>
              </a:rPr>
              <a:t>двете</a:t>
            </a:r>
            <a:r>
              <a:rPr lang="ru-RU" dirty="0">
                <a:latin typeface="Georgia" panose="02040502050405020303" pitchFamily="18" charset="0"/>
              </a:rPr>
              <a:t> </a:t>
            </a:r>
            <a:r>
              <a:rPr lang="ru-RU" dirty="0" err="1">
                <a:latin typeface="Georgia" panose="02040502050405020303" pitchFamily="18" charset="0"/>
              </a:rPr>
              <a:t>суми</a:t>
            </a:r>
            <a:r>
              <a:rPr lang="ru-RU" dirty="0">
                <a:latin typeface="Georgia" panose="02040502050405020303" pitchFamily="18" charset="0"/>
              </a:rPr>
              <a:t> е </a:t>
            </a:r>
            <a:r>
              <a:rPr lang="ru-RU" dirty="0" err="1">
                <a:latin typeface="Georgia" panose="02040502050405020303" pitchFamily="18" charset="0"/>
              </a:rPr>
              <a:t>по-голяма</a:t>
            </a:r>
            <a:r>
              <a:rPr lang="en-GB" dirty="0">
                <a:latin typeface="Georgia" panose="02040502050405020303" pitchFamily="18" charset="0"/>
              </a:rPr>
              <a:t>)</a:t>
            </a:r>
            <a:r>
              <a:rPr lang="bg-BG" dirty="0" smtClean="0">
                <a:latin typeface="Georgia" panose="02040502050405020303" pitchFamily="18" charset="0"/>
              </a:rPr>
              <a:t>;</a:t>
            </a:r>
          </a:p>
          <a:p>
            <a:pPr marL="800100" lvl="1" indent="-342900" algn="just">
              <a:spcBef>
                <a:spcPts val="600"/>
              </a:spcBef>
              <a:buFont typeface="+mj-lt"/>
              <a:buAutoNum type="alphaLcPeriod"/>
            </a:pPr>
            <a:r>
              <a:rPr lang="bg-BG" dirty="0" smtClean="0">
                <a:latin typeface="Georgia" panose="02040502050405020303" pitchFamily="18" charset="0"/>
              </a:rPr>
              <a:t>право </a:t>
            </a:r>
            <a:r>
              <a:rPr lang="bg-BG" dirty="0">
                <a:latin typeface="Georgia" panose="02040502050405020303" pitchFamily="18" charset="0"/>
              </a:rPr>
              <a:t>на субектите на данни да търсят обезщетение за вреди.</a:t>
            </a:r>
            <a:endParaRPr lang="en-US" dirty="0">
              <a:latin typeface="Georgia" panose="0204050205040502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066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Танер\Desktop\Copy of Presentation – Untitled Design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600" y="457200"/>
            <a:ext cx="9448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Какво очакваме от българския законодател и надзор ?</a:t>
            </a:r>
            <a:endParaRPr lang="bg-BG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046274"/>
            <a:ext cx="784860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latin typeface="Georgia" pitchFamily="18" charset="0"/>
              </a:rPr>
              <a:t>ЗИД на ЗЗЛД – ще засегне и ЗЗ.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latin typeface="Georgia" pitchFamily="18" charset="0"/>
              </a:rPr>
              <a:t>Изменение на действащата подзаконова уредба.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latin typeface="Georgia" pitchFamily="18" charset="0"/>
              </a:rPr>
              <a:t>Тълкувания, насоки, </a:t>
            </a:r>
            <a:r>
              <a:rPr lang="bg-BG" dirty="0" smtClean="0">
                <a:latin typeface="Georgia" pitchFamily="18" charset="0"/>
              </a:rPr>
              <a:t>препоръки </a:t>
            </a:r>
            <a:r>
              <a:rPr lang="bg-BG" dirty="0" smtClean="0">
                <a:latin typeface="Georgia" pitchFamily="18" charset="0"/>
              </a:rPr>
              <a:t>от </a:t>
            </a:r>
            <a:r>
              <a:rPr lang="bg-BG" dirty="0" smtClean="0">
                <a:latin typeface="Georgia" pitchFamily="18" charset="0"/>
              </a:rPr>
              <a:t>КЗЛД по </a:t>
            </a:r>
            <a:r>
              <a:rPr lang="bg-BG" dirty="0">
                <a:latin typeface="Georgia" pitchFamily="18" charset="0"/>
              </a:rPr>
              <a:t>прилагането на </a:t>
            </a:r>
            <a:r>
              <a:rPr lang="bg-BG" dirty="0" smtClean="0">
                <a:latin typeface="Georgia" pitchFamily="18" charset="0"/>
              </a:rPr>
              <a:t>Регламента.</a:t>
            </a:r>
            <a:endParaRPr lang="bg-BG" dirty="0">
              <a:latin typeface="Georgia" pitchFamily="18" charset="0"/>
            </a:endParaRP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latin typeface="Georgia" pitchFamily="18" charset="0"/>
              </a:rPr>
              <a:t>Обучение и сертифициране на длъжностни лица по защита на личните данни.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Танер\Desktop\Copy of Presentation – Untitled Design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572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10849" y="101025"/>
            <a:ext cx="6433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bg-BG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Какво трябва да направите?</a:t>
            </a:r>
            <a:endParaRPr lang="bg-BG" sz="32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1219200"/>
            <a:ext cx="89154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latin typeface="Georgia" pitchFamily="18" charset="0"/>
              </a:rPr>
              <a:t>Ако сте </a:t>
            </a:r>
            <a:r>
              <a:rPr lang="bg-BG" dirty="0" smtClean="0">
                <a:latin typeface="Georgia" pitchFamily="18" charset="0"/>
              </a:rPr>
              <a:t>в заварено положение: </a:t>
            </a:r>
            <a:r>
              <a:rPr lang="bg-BG" dirty="0">
                <a:latin typeface="Georgia" pitchFamily="18" charset="0"/>
              </a:rPr>
              <a:t>да </a:t>
            </a:r>
            <a:r>
              <a:rPr lang="bg-BG" u="sng" dirty="0">
                <a:latin typeface="Georgia" pitchFamily="18" charset="0"/>
              </a:rPr>
              <a:t>не</a:t>
            </a:r>
            <a:r>
              <a:rPr lang="bg-BG" dirty="0">
                <a:latin typeface="Georgia" pitchFamily="18" charset="0"/>
              </a:rPr>
              <a:t> чакате 25 май 2018 г.; </a:t>
            </a:r>
            <a:endParaRPr lang="bg-BG" dirty="0" smtClean="0">
              <a:latin typeface="Georgia" pitchFamily="18" charset="0"/>
            </a:endParaRPr>
          </a:p>
          <a:p>
            <a:pPr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 smtClean="0">
                <a:latin typeface="Georgia" pitchFamily="18" charset="0"/>
              </a:rPr>
              <a:t>Ако сега ще стартирате: да проектирате процесите и системата си съобразно Регламента.</a:t>
            </a:r>
          </a:p>
          <a:p>
            <a:pPr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 smtClean="0">
                <a:latin typeface="Georgia" pitchFamily="18" charset="0"/>
              </a:rPr>
              <a:t>Предстои </a:t>
            </a:r>
            <a:r>
              <a:rPr lang="bg-BG" dirty="0">
                <a:latin typeface="Georgia" pitchFamily="18" charset="0"/>
              </a:rPr>
              <a:t>по-затегнат  и сложен режим: трябва да се подготвите;</a:t>
            </a:r>
          </a:p>
          <a:p>
            <a:pPr lvl="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>
                <a:latin typeface="Georgia" pitchFamily="18" charset="0"/>
              </a:rPr>
              <a:t>Да се започне работа за привеждане в съответствие веднага:</a:t>
            </a:r>
          </a:p>
          <a:p>
            <a:pPr marL="914400" lvl="3" indent="-342900" algn="just">
              <a:spcBef>
                <a:spcPts val="600"/>
              </a:spcBef>
              <a:buFont typeface="+mj-lt"/>
              <a:buAutoNum type="alphaLcPeriod"/>
            </a:pPr>
            <a:r>
              <a:rPr lang="bg-BG" dirty="0">
                <a:latin typeface="Georgia" pitchFamily="18" charset="0"/>
              </a:rPr>
              <a:t>преглед (одит</a:t>
            </a:r>
            <a:r>
              <a:rPr lang="bg-BG" dirty="0" smtClean="0">
                <a:latin typeface="Georgia" pitchFamily="18" charset="0"/>
              </a:rPr>
              <a:t>): </a:t>
            </a:r>
            <a:r>
              <a:rPr lang="bg-BG" dirty="0">
                <a:latin typeface="Georgia" pitchFamily="18" charset="0"/>
              </a:rPr>
              <a:t>какви данни, на какво основание, на кого се прехвърлят, на какви носители</a:t>
            </a:r>
            <a:r>
              <a:rPr lang="bg-BG" dirty="0" smtClean="0">
                <a:latin typeface="Georgia" pitchFamily="18" charset="0"/>
              </a:rPr>
              <a:t>, как </a:t>
            </a:r>
            <a:r>
              <a:rPr lang="bg-BG" dirty="0">
                <a:latin typeface="Georgia" pitchFamily="18" charset="0"/>
              </a:rPr>
              <a:t>се справят с исканията </a:t>
            </a:r>
            <a:r>
              <a:rPr lang="bg-BG" dirty="0" smtClean="0">
                <a:latin typeface="Georgia" pitchFamily="18" charset="0"/>
              </a:rPr>
              <a:t>на субектите и пр</a:t>
            </a:r>
            <a:r>
              <a:rPr lang="bg-BG" dirty="0">
                <a:latin typeface="Georgia" pitchFamily="18" charset="0"/>
              </a:rPr>
              <a:t>.;</a:t>
            </a:r>
            <a:endParaRPr lang="de-DE" dirty="0">
              <a:latin typeface="Georgia" pitchFamily="18" charset="0"/>
            </a:endParaRPr>
          </a:p>
          <a:p>
            <a:pPr marL="914400" lvl="3" indent="-342900" algn="just">
              <a:spcBef>
                <a:spcPts val="600"/>
              </a:spcBef>
              <a:buFont typeface="+mj-lt"/>
              <a:buAutoNum type="alphaLcPeriod"/>
            </a:pPr>
            <a:r>
              <a:rPr lang="ru-RU" dirty="0" err="1">
                <a:latin typeface="Georgia" pitchFamily="18" charset="0"/>
              </a:rPr>
              <a:t>Преглед</a:t>
            </a:r>
            <a:r>
              <a:rPr lang="ru-RU" dirty="0">
                <a:latin typeface="Georgia" pitchFamily="18" charset="0"/>
              </a:rPr>
              <a:t>/ </a:t>
            </a:r>
            <a:r>
              <a:rPr lang="ru-RU" dirty="0" err="1" smtClean="0">
                <a:latin typeface="Georgia" pitchFamily="18" charset="0"/>
              </a:rPr>
              <a:t>разработване</a:t>
            </a:r>
            <a:r>
              <a:rPr lang="ru-RU" dirty="0" smtClean="0">
                <a:latin typeface="Georgia" pitchFamily="18" charset="0"/>
              </a:rPr>
              <a:t> </a:t>
            </a:r>
            <a:r>
              <a:rPr lang="ru-RU" dirty="0">
                <a:latin typeface="Georgia" pitchFamily="18" charset="0"/>
              </a:rPr>
              <a:t>на </a:t>
            </a:r>
            <a:r>
              <a:rPr lang="ru-RU" dirty="0" err="1">
                <a:latin typeface="Georgia" pitchFamily="18" charset="0"/>
              </a:rPr>
              <a:t>необходимите</a:t>
            </a:r>
            <a:r>
              <a:rPr lang="ru-RU" dirty="0">
                <a:latin typeface="Georgia" pitchFamily="18" charset="0"/>
              </a:rPr>
              <a:t> </a:t>
            </a:r>
            <a:r>
              <a:rPr lang="ru-RU" dirty="0" err="1">
                <a:latin typeface="Georgia" pitchFamily="18" charset="0"/>
              </a:rPr>
              <a:t>документи</a:t>
            </a:r>
            <a:r>
              <a:rPr lang="ru-RU" dirty="0">
                <a:latin typeface="Georgia" pitchFamily="18" charset="0"/>
              </a:rPr>
              <a:t>: </a:t>
            </a:r>
            <a:r>
              <a:rPr lang="ru-RU" dirty="0" err="1">
                <a:latin typeface="Georgia" pitchFamily="18" charset="0"/>
              </a:rPr>
              <a:t>форми</a:t>
            </a:r>
            <a:r>
              <a:rPr lang="ru-RU" dirty="0">
                <a:latin typeface="Georgia" pitchFamily="18" charset="0"/>
              </a:rPr>
              <a:t> за </a:t>
            </a:r>
            <a:r>
              <a:rPr lang="ru-RU" dirty="0" err="1">
                <a:latin typeface="Georgia" pitchFamily="18" charset="0"/>
              </a:rPr>
              <a:t>съгласие</a:t>
            </a:r>
            <a:r>
              <a:rPr lang="ru-RU" dirty="0">
                <a:latin typeface="Georgia" pitchFamily="18" charset="0"/>
              </a:rPr>
              <a:t>, договори, </a:t>
            </a:r>
            <a:r>
              <a:rPr lang="ru-RU" dirty="0" err="1">
                <a:latin typeface="Georgia" pitchFamily="18" charset="0"/>
              </a:rPr>
              <a:t>вътрешни</a:t>
            </a:r>
            <a:r>
              <a:rPr lang="ru-RU" dirty="0">
                <a:latin typeface="Georgia" pitchFamily="18" charset="0"/>
              </a:rPr>
              <a:t> правила, </a:t>
            </a:r>
            <a:r>
              <a:rPr lang="ru-RU" dirty="0" err="1" smtClean="0">
                <a:latin typeface="Georgia" pitchFamily="18" charset="0"/>
              </a:rPr>
              <a:t>процедури</a:t>
            </a:r>
            <a:r>
              <a:rPr lang="ru-RU" dirty="0">
                <a:latin typeface="Georgia" pitchFamily="18" charset="0"/>
              </a:rPr>
              <a:t> </a:t>
            </a:r>
            <a:r>
              <a:rPr lang="ru-RU" dirty="0" smtClean="0">
                <a:latin typeface="Georgia" pitchFamily="18" charset="0"/>
              </a:rPr>
              <a:t>и </a:t>
            </a:r>
            <a:r>
              <a:rPr lang="ru-RU" dirty="0">
                <a:latin typeface="Georgia" pitchFamily="18" charset="0"/>
              </a:rPr>
              <a:t>др.;</a:t>
            </a:r>
          </a:p>
          <a:p>
            <a:pPr marL="914400" lvl="3" indent="-342900" algn="just">
              <a:spcBef>
                <a:spcPts val="600"/>
              </a:spcBef>
              <a:buFont typeface="+mj-lt"/>
              <a:buAutoNum type="alphaLcPeriod"/>
            </a:pPr>
            <a:r>
              <a:rPr lang="ru-RU" dirty="0" err="1">
                <a:latin typeface="Georgia" pitchFamily="18" charset="0"/>
              </a:rPr>
              <a:t>Преглед</a:t>
            </a:r>
            <a:r>
              <a:rPr lang="ru-RU" dirty="0">
                <a:latin typeface="Georgia" pitchFamily="18" charset="0"/>
              </a:rPr>
              <a:t> на </a:t>
            </a:r>
            <a:r>
              <a:rPr lang="ru-RU" dirty="0" err="1">
                <a:latin typeface="Georgia" pitchFamily="18" charset="0"/>
              </a:rPr>
              <a:t>архитектурата</a:t>
            </a:r>
            <a:r>
              <a:rPr lang="ru-RU" dirty="0">
                <a:latin typeface="Georgia" pitchFamily="18" charset="0"/>
              </a:rPr>
              <a:t>/</a:t>
            </a:r>
            <a:r>
              <a:rPr lang="ru-RU" dirty="0" err="1">
                <a:latin typeface="Georgia" pitchFamily="18" charset="0"/>
              </a:rPr>
              <a:t>структурата</a:t>
            </a:r>
            <a:r>
              <a:rPr lang="ru-RU" dirty="0">
                <a:latin typeface="Georgia" pitchFamily="18" charset="0"/>
              </a:rPr>
              <a:t> на </a:t>
            </a:r>
            <a:r>
              <a:rPr lang="ru-RU" dirty="0" err="1">
                <a:latin typeface="Georgia" pitchFamily="18" charset="0"/>
              </a:rPr>
              <a:t>процесите</a:t>
            </a:r>
            <a:r>
              <a:rPr lang="ru-RU" dirty="0">
                <a:latin typeface="Georgia" pitchFamily="18" charset="0"/>
              </a:rPr>
              <a:t> и </a:t>
            </a:r>
            <a:r>
              <a:rPr lang="ru-RU" dirty="0" err="1">
                <a:latin typeface="Georgia" pitchFamily="18" charset="0"/>
              </a:rPr>
              <a:t>системите</a:t>
            </a:r>
            <a:r>
              <a:rPr lang="ru-RU" dirty="0">
                <a:latin typeface="Georgia" pitchFamily="18" charset="0"/>
              </a:rPr>
              <a:t>;</a:t>
            </a:r>
          </a:p>
          <a:p>
            <a:pPr marL="914400" lvl="3" indent="-342900" algn="just">
              <a:spcBef>
                <a:spcPts val="600"/>
              </a:spcBef>
              <a:buFont typeface="+mj-lt"/>
              <a:buAutoNum type="alphaLcPeriod"/>
            </a:pPr>
            <a:r>
              <a:rPr lang="ru-RU" dirty="0">
                <a:latin typeface="Georgia" pitchFamily="18" charset="0"/>
              </a:rPr>
              <a:t>Обучение на </a:t>
            </a:r>
            <a:r>
              <a:rPr lang="ru-RU" dirty="0" smtClean="0">
                <a:latin typeface="Georgia" pitchFamily="18" charset="0"/>
              </a:rPr>
              <a:t>персонала.</a:t>
            </a:r>
            <a:endParaRPr lang="bg-BG" dirty="0">
              <a:latin typeface="Georgia" pitchFamily="18" charset="0"/>
            </a:endParaRPr>
          </a:p>
          <a:p>
            <a:pPr indent="-342900" algn="just">
              <a:spcBef>
                <a:spcPts val="600"/>
              </a:spcBef>
              <a:buFont typeface="+mj-lt"/>
              <a:buAutoNum type="arabicPeriod"/>
            </a:pPr>
            <a:r>
              <a:rPr lang="bg-BG" dirty="0" smtClean="0">
                <a:latin typeface="Georgia" pitchFamily="18" charset="0"/>
              </a:rPr>
              <a:t>Да </a:t>
            </a:r>
            <a:r>
              <a:rPr lang="bg-BG" dirty="0">
                <a:latin typeface="Georgia" pitchFamily="18" charset="0"/>
              </a:rPr>
              <a:t>ангажирате активно и другите участници в системата – НЗОК, НОИ, МЗ,</a:t>
            </a:r>
            <a:r>
              <a:rPr lang="de-DE" dirty="0">
                <a:latin typeface="Georgia" pitchFamily="18" charset="0"/>
              </a:rPr>
              <a:t> </a:t>
            </a:r>
            <a:r>
              <a:rPr lang="bg-BG" dirty="0">
                <a:latin typeface="Georgia" pitchFamily="18" charset="0"/>
              </a:rPr>
              <a:t>възложители на клинични изпитвания, организации в </a:t>
            </a:r>
            <a:r>
              <a:rPr lang="bg-BG" dirty="0" smtClean="0">
                <a:latin typeface="Georgia" pitchFamily="18" charset="0"/>
              </a:rPr>
              <a:t>индустрията,</a:t>
            </a:r>
            <a:r>
              <a:rPr lang="de-DE" dirty="0" smtClean="0">
                <a:latin typeface="Georgia" pitchFamily="18" charset="0"/>
              </a:rPr>
              <a:t> </a:t>
            </a:r>
            <a:r>
              <a:rPr lang="bg-BG" dirty="0" smtClean="0">
                <a:latin typeface="Georgia" pitchFamily="18" charset="0"/>
              </a:rPr>
              <a:t>застрахователи </a:t>
            </a:r>
            <a:r>
              <a:rPr lang="bg-BG" dirty="0">
                <a:latin typeface="Georgia" pitchFamily="18" charset="0"/>
              </a:rPr>
              <a:t>и др.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Танер\Desktop\that's all,folks!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676400" y="2971800"/>
            <a:ext cx="40206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ВЪПРОСИ?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Танер\Desktop\that's all,folks!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-310243" y="1676400"/>
            <a:ext cx="97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Благодаря за вниманието!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9451" y="2667000"/>
            <a:ext cx="5731056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bg-BG" dirty="0">
              <a:solidFill>
                <a:schemeClr val="bg1"/>
              </a:solidFill>
              <a:latin typeface="Georgia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bg-BG" dirty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bg-BG" sz="1400" dirty="0">
                <a:solidFill>
                  <a:schemeClr val="bg1"/>
                </a:solidFill>
                <a:latin typeface="Georgia" pitchFamily="18" charset="0"/>
              </a:rPr>
              <a:t>адв. Ралица Гуглева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bg-BG" sz="1400" dirty="0">
                <a:solidFill>
                  <a:schemeClr val="bg1"/>
                </a:solidFill>
                <a:latin typeface="Georgia" pitchFamily="18" charset="0"/>
              </a:rPr>
              <a:t>Адвокатско дружество “Джингов, Гугински, Кючуков и Величков”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  <a:latin typeface="Georgia" pitchFamily="18" charset="0"/>
              </a:rPr>
              <a:t>ralitsa.gougleva@dgkv.com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  <a:latin typeface="Georgia" pitchFamily="18" charset="0"/>
              </a:rPr>
              <a:t>www.dgkv.com</a:t>
            </a:r>
          </a:p>
          <a:p>
            <a:pPr algn="ctr"/>
            <a:endParaRPr lang="en-US" dirty="0">
              <a:solidFill>
                <a:schemeClr val="bg1"/>
              </a:solidFill>
              <a:latin typeface="Georgia" pitchFamily="18" charset="0"/>
            </a:endParaRPr>
          </a:p>
          <a:p>
            <a:pPr algn="ctr"/>
            <a:endParaRPr lang="bg-BG" dirty="0">
              <a:solidFill>
                <a:schemeClr val="bg1"/>
              </a:solidFill>
              <a:latin typeface="Georgia" pitchFamily="18" charset="0"/>
            </a:endParaRPr>
          </a:p>
          <a:p>
            <a:pPr algn="ctr"/>
            <a:endParaRPr lang="bg-BG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5" name="Picture 4" descr="A close up of a logo&#10;&#10;Description generated with high confidence">
            <a:extLst>
              <a:ext uri="{FF2B5EF4-FFF2-40B4-BE49-F238E27FC236}">
                <a16:creationId xmlns="" xmlns:a16="http://schemas.microsoft.com/office/drawing/2014/main" id="{6218F9CB-3897-47DF-A9D1-BFEFCB3BF6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981" y="180677"/>
            <a:ext cx="1138019" cy="7925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1282</Words>
  <Application>Microsoft Office PowerPoint</Application>
  <PresentationFormat>On-screen Show (4:3)</PresentationFormat>
  <Paragraphs>122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Танер</dc:creator>
  <cp:lastModifiedBy>Ralitsa R. Gougleva</cp:lastModifiedBy>
  <cp:revision>73</cp:revision>
  <dcterms:created xsi:type="dcterms:W3CDTF">2006-08-16T00:00:00Z</dcterms:created>
  <dcterms:modified xsi:type="dcterms:W3CDTF">2017-10-26T17:00:58Z</dcterms:modified>
</cp:coreProperties>
</file>