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9" r:id="rId5"/>
    <p:sldId id="280" r:id="rId6"/>
    <p:sldId id="281" r:id="rId7"/>
    <p:sldId id="268" r:id="rId8"/>
    <p:sldId id="269" r:id="rId9"/>
    <p:sldId id="258" r:id="rId10"/>
    <p:sldId id="261" r:id="rId11"/>
    <p:sldId id="259" r:id="rId12"/>
    <p:sldId id="262" r:id="rId13"/>
    <p:sldId id="260" r:id="rId14"/>
    <p:sldId id="282" r:id="rId15"/>
    <p:sldId id="271" r:id="rId16"/>
    <p:sldId id="272" r:id="rId17"/>
    <p:sldId id="273" r:id="rId18"/>
    <p:sldId id="284" r:id="rId19"/>
    <p:sldId id="275" r:id="rId20"/>
    <p:sldId id="276" r:id="rId21"/>
    <p:sldId id="277" r:id="rId22"/>
    <p:sldId id="278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AE5A"/>
    <a:srgbClr val="3B9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\Google%20Drive\HealthData%20An&#1072;lytics\HealthData_ES_2017101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\Google%20Drive\HealthData%20An&#1072;lytics\HealthData_ES_20171014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\Google%20Drive\HealthData%20An&#1072;lytics\HealthData_ES_20171014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\Google%20Drive\HealthData%20An&#1072;lytics\HealthData_ES_20171014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\Google%20Drive\HealthData%20An&#1072;lytics\HealthData_ES_20171014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\Google%20Drive\HealthData%20An&#1072;lytics\HealthData_ES_20171014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y%20Documents\Research%20Work\Public%20Finance%20Book\Data_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bg-BG" dirty="0"/>
              <a:t>Употреба</a:t>
            </a:r>
            <a:r>
              <a:rPr lang="bg-BG" baseline="0" dirty="0"/>
              <a:t> на алкохол и алкохолни продукти, %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Alcohol!$I$5</c:f>
              <c:strCache>
                <c:ptCount val="1"/>
                <c:pt idx="0">
                  <c:v>Европейски съюз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Alcohol!$J$4:$N$4</c:f>
              <c:strCache>
                <c:ptCount val="5"/>
                <c:pt idx="0">
                  <c:v>Всеки ден</c:v>
                </c:pt>
                <c:pt idx="1">
                  <c:v>Всяка седмица</c:v>
                </c:pt>
                <c:pt idx="2">
                  <c:v>Всеки месец</c:v>
                </c:pt>
                <c:pt idx="3">
                  <c:v>По-рядко от веднъж месечно</c:v>
                </c:pt>
                <c:pt idx="4">
                  <c:v>Никога в последните 12 месеца</c:v>
                </c:pt>
              </c:strCache>
            </c:strRef>
          </c:cat>
          <c:val>
            <c:numRef>
              <c:f>Alcohol!$J$5:$N$5</c:f>
              <c:numCache>
                <c:formatCode>#,##0.0</c:formatCode>
                <c:ptCount val="5"/>
                <c:pt idx="0">
                  <c:v>9.1999999999999993</c:v>
                </c:pt>
                <c:pt idx="1">
                  <c:v>29.6</c:v>
                </c:pt>
                <c:pt idx="2">
                  <c:v>23.1</c:v>
                </c:pt>
                <c:pt idx="3">
                  <c:v>14.2</c:v>
                </c:pt>
                <c:pt idx="4">
                  <c:v>23.9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CA-4765-A146-2A21A3E4C6AD}"/>
            </c:ext>
          </c:extLst>
        </c:ser>
        <c:ser>
          <c:idx val="1"/>
          <c:order val="1"/>
          <c:tx>
            <c:strRef>
              <c:f>Alcohol!$I$6</c:f>
              <c:strCache>
                <c:ptCount val="1"/>
                <c:pt idx="0">
                  <c:v>България</c:v>
                </c:pt>
              </c:strCache>
            </c:strRef>
          </c:tx>
          <c:spPr>
            <a:solidFill>
              <a:srgbClr val="3B92C9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Alcohol!$J$4:$N$4</c:f>
              <c:strCache>
                <c:ptCount val="5"/>
                <c:pt idx="0">
                  <c:v>Всеки ден</c:v>
                </c:pt>
                <c:pt idx="1">
                  <c:v>Всяка седмица</c:v>
                </c:pt>
                <c:pt idx="2">
                  <c:v>Всеки месец</c:v>
                </c:pt>
                <c:pt idx="3">
                  <c:v>По-рядко от веднъж месечно</c:v>
                </c:pt>
                <c:pt idx="4">
                  <c:v>Никога в последните 12 месеца</c:v>
                </c:pt>
              </c:strCache>
            </c:strRef>
          </c:cat>
          <c:val>
            <c:numRef>
              <c:f>Alcohol!$J$6:$N$6</c:f>
              <c:numCache>
                <c:formatCode>#,##0.0</c:formatCode>
                <c:ptCount val="5"/>
                <c:pt idx="0">
                  <c:v>8.9</c:v>
                </c:pt>
                <c:pt idx="1">
                  <c:v>19.600000000000001</c:v>
                </c:pt>
                <c:pt idx="2">
                  <c:v>25.3</c:v>
                </c:pt>
                <c:pt idx="3">
                  <c:v>12.3</c:v>
                </c:pt>
                <c:pt idx="4">
                  <c:v>33.9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CA-4765-A146-2A21A3E4C6AD}"/>
            </c:ext>
          </c:extLst>
        </c:ser>
        <c:ser>
          <c:idx val="2"/>
          <c:order val="2"/>
          <c:tx>
            <c:strRef>
              <c:f>Alcohol!$I$7</c:f>
              <c:strCache>
                <c:ptCount val="1"/>
                <c:pt idx="0">
                  <c:v>Норвегия</c:v>
                </c:pt>
              </c:strCache>
            </c:strRef>
          </c:tx>
          <c:spPr>
            <a:solidFill>
              <a:srgbClr val="31AE5A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Alcohol!$J$4:$N$4</c:f>
              <c:strCache>
                <c:ptCount val="5"/>
                <c:pt idx="0">
                  <c:v>Всеки ден</c:v>
                </c:pt>
                <c:pt idx="1">
                  <c:v>Всяка седмица</c:v>
                </c:pt>
                <c:pt idx="2">
                  <c:v>Всеки месец</c:v>
                </c:pt>
                <c:pt idx="3">
                  <c:v>По-рядко от веднъж месечно</c:v>
                </c:pt>
                <c:pt idx="4">
                  <c:v>Никога в последните 12 месеца</c:v>
                </c:pt>
              </c:strCache>
            </c:strRef>
          </c:cat>
          <c:val>
            <c:numRef>
              <c:f>Alcohol!$J$7:$N$7</c:f>
              <c:numCache>
                <c:formatCode>#,##0.0</c:formatCode>
                <c:ptCount val="5"/>
                <c:pt idx="0">
                  <c:v>2.1</c:v>
                </c:pt>
                <c:pt idx="1">
                  <c:v>29.8</c:v>
                </c:pt>
                <c:pt idx="2">
                  <c:v>49.3</c:v>
                </c:pt>
                <c:pt idx="3" formatCode="#,##0">
                  <c:v>0</c:v>
                </c:pt>
                <c:pt idx="4">
                  <c:v>18.8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CA-4765-A146-2A21A3E4C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26784"/>
        <c:axId val="1"/>
      </c:barChart>
      <c:catAx>
        <c:axId val="30192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9267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bg-BG" dirty="0"/>
              <a:t>Процент</a:t>
            </a:r>
            <a:r>
              <a:rPr lang="bg-BG" baseline="0" dirty="0"/>
              <a:t> незадоволени нужди от медицински преглед</a:t>
            </a:r>
            <a:endParaRPr lang="en-US" dirty="0"/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UnmetMed!$A$26</c:f>
              <c:strCache>
                <c:ptCount val="1"/>
                <c:pt idx="0">
                  <c:v>Европейски съюз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xVal>
            <c:numRef>
              <c:f>UnmetMed!$B$25:$J$25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UnmetMed!$B$26:$J$26</c:f>
              <c:numCache>
                <c:formatCode>#,##0.0</c:formatCode>
                <c:ptCount val="9"/>
                <c:pt idx="0">
                  <c:v>6.9000000000000057</c:v>
                </c:pt>
                <c:pt idx="1">
                  <c:v>6.5</c:v>
                </c:pt>
                <c:pt idx="2">
                  <c:v>6.7999999999999972</c:v>
                </c:pt>
                <c:pt idx="3">
                  <c:v>6.5999999999999943</c:v>
                </c:pt>
                <c:pt idx="4">
                  <c:v>6.7000000000000028</c:v>
                </c:pt>
                <c:pt idx="5">
                  <c:v>6.4000000000000057</c:v>
                </c:pt>
                <c:pt idx="6">
                  <c:v>6.9000000000000057</c:v>
                </c:pt>
                <c:pt idx="7">
                  <c:v>6.7000000000000028</c:v>
                </c:pt>
                <c:pt idx="8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FA2-4CE8-AF5E-288E4A613330}"/>
            </c:ext>
          </c:extLst>
        </c:ser>
        <c:ser>
          <c:idx val="1"/>
          <c:order val="1"/>
          <c:tx>
            <c:strRef>
              <c:f>UnmetMed!$A$27</c:f>
              <c:strCache>
                <c:ptCount val="1"/>
                <c:pt idx="0">
                  <c:v>България</c:v>
                </c:pt>
              </c:strCache>
            </c:strRef>
          </c:tx>
          <c:spPr>
            <a:ln w="38100" cap="rnd">
              <a:solidFill>
                <a:srgbClr val="3B92C9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B92C9"/>
              </a:solidFill>
              <a:ln w="38100">
                <a:solidFill>
                  <a:srgbClr val="3B92C9"/>
                </a:solidFill>
              </a:ln>
              <a:effectLst/>
            </c:spPr>
          </c:marker>
          <c:xVal>
            <c:numRef>
              <c:f>UnmetMed!$B$25:$J$25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UnmetMed!$B$27:$J$27</c:f>
              <c:numCache>
                <c:formatCode>#,##0.0</c:formatCode>
                <c:ptCount val="9"/>
                <c:pt idx="0">
                  <c:v>24.299999999999997</c:v>
                </c:pt>
                <c:pt idx="1">
                  <c:v>22.400000000000006</c:v>
                </c:pt>
                <c:pt idx="2">
                  <c:v>15.700000000000003</c:v>
                </c:pt>
                <c:pt idx="3">
                  <c:v>14.5</c:v>
                </c:pt>
                <c:pt idx="4">
                  <c:v>13.599999999999994</c:v>
                </c:pt>
                <c:pt idx="5">
                  <c:v>11.5</c:v>
                </c:pt>
                <c:pt idx="6">
                  <c:v>12.5</c:v>
                </c:pt>
                <c:pt idx="7">
                  <c:v>7.7000000000000028</c:v>
                </c:pt>
                <c:pt idx="8">
                  <c:v>6.5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FA2-4CE8-AF5E-288E4A613330}"/>
            </c:ext>
          </c:extLst>
        </c:ser>
        <c:ser>
          <c:idx val="2"/>
          <c:order val="2"/>
          <c:tx>
            <c:strRef>
              <c:f>UnmetMed!$A$28</c:f>
              <c:strCache>
                <c:ptCount val="1"/>
                <c:pt idx="0">
                  <c:v>Норвегия</c:v>
                </c:pt>
              </c:strCache>
            </c:strRef>
          </c:tx>
          <c:spPr>
            <a:ln w="38100" cap="rnd">
              <a:solidFill>
                <a:srgbClr val="31AE5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1AE5A"/>
              </a:solidFill>
              <a:ln w="38100">
                <a:solidFill>
                  <a:srgbClr val="31AE5A"/>
                </a:solidFill>
              </a:ln>
              <a:effectLst/>
            </c:spPr>
          </c:marker>
          <c:xVal>
            <c:numRef>
              <c:f>UnmetMed!$B$25:$J$25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UnmetMed!$B$28:$J$28</c:f>
              <c:numCache>
                <c:formatCode>#,##0.0</c:formatCode>
                <c:ptCount val="9"/>
                <c:pt idx="0">
                  <c:v>2.4000000000000057</c:v>
                </c:pt>
                <c:pt idx="1">
                  <c:v>2.2000000000000028</c:v>
                </c:pt>
                <c:pt idx="2">
                  <c:v>2.4000000000000057</c:v>
                </c:pt>
                <c:pt idx="3">
                  <c:v>2.4000000000000057</c:v>
                </c:pt>
                <c:pt idx="4">
                  <c:v>2.5999999999999943</c:v>
                </c:pt>
                <c:pt idx="5">
                  <c:v>2.4000000000000057</c:v>
                </c:pt>
                <c:pt idx="6">
                  <c:v>2.2999999999999972</c:v>
                </c:pt>
                <c:pt idx="7">
                  <c:v>2</c:v>
                </c:pt>
                <c:pt idx="8">
                  <c:v>2.4000000000000057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FA2-4CE8-AF5E-288E4A613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387312"/>
        <c:axId val="1"/>
      </c:scatterChart>
      <c:valAx>
        <c:axId val="300387312"/>
        <c:scaling>
          <c:orientation val="minMax"/>
          <c:max val="2015"/>
          <c:min val="200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0387312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/>
            </a:pPr>
            <a:r>
              <a:rPr lang="bg-BG" sz="1440" dirty="0"/>
              <a:t>Причини за смъртност, %</a:t>
            </a:r>
            <a:endParaRPr lang="en-US" sz="1440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CausDeath!$I$14</c:f>
              <c:strCache>
                <c:ptCount val="1"/>
                <c:pt idx="0">
                  <c:v>България</c:v>
                </c:pt>
              </c:strCache>
            </c:strRef>
          </c:tx>
          <c:spPr>
            <a:solidFill>
              <a:srgbClr val="3B92C9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CausDeath!$G$16:$G$21</c:f>
              <c:strCache>
                <c:ptCount val="6"/>
                <c:pt idx="0">
                  <c:v>Злокачествени ракови образувания</c:v>
                </c:pt>
                <c:pt idx="1">
                  <c:v>Заболявания на сърдечно-съдовата система</c:v>
                </c:pt>
                <c:pt idx="2">
                  <c:v>Заболявания на дихателната система</c:v>
                </c:pt>
                <c:pt idx="3">
                  <c:v>Психологически заболявания</c:v>
                </c:pt>
                <c:pt idx="4">
                  <c:v>Инциденти</c:v>
                </c:pt>
                <c:pt idx="5">
                  <c:v>Други</c:v>
                </c:pt>
              </c:strCache>
            </c:strRef>
          </c:cat>
          <c:val>
            <c:numRef>
              <c:f>CausDeath!$I$16:$I$21</c:f>
              <c:numCache>
                <c:formatCode>#,##0</c:formatCode>
                <c:ptCount val="6"/>
                <c:pt idx="0">
                  <c:v>17.972000000000001</c:v>
                </c:pt>
                <c:pt idx="1">
                  <c:v>71.831000000000003</c:v>
                </c:pt>
                <c:pt idx="2">
                  <c:v>3.94</c:v>
                </c:pt>
                <c:pt idx="3">
                  <c:v>7.6999999999999999E-2</c:v>
                </c:pt>
                <c:pt idx="4">
                  <c:v>1.901</c:v>
                </c:pt>
                <c:pt idx="5">
                  <c:v>12.481999999999999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AC-4206-9D1D-5DDBD8FDCD6D}"/>
            </c:ext>
          </c:extLst>
        </c:ser>
        <c:ser>
          <c:idx val="1"/>
          <c:order val="1"/>
          <c:tx>
            <c:strRef>
              <c:f>CausDeath!$J$14</c:f>
              <c:strCache>
                <c:ptCount val="1"/>
                <c:pt idx="0">
                  <c:v>Норвегия</c:v>
                </c:pt>
              </c:strCache>
            </c:strRef>
          </c:tx>
          <c:spPr>
            <a:solidFill>
              <a:srgbClr val="31AE5A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CausDeath!$G$16:$G$21</c:f>
              <c:strCache>
                <c:ptCount val="6"/>
                <c:pt idx="0">
                  <c:v>Злокачествени ракови образувания</c:v>
                </c:pt>
                <c:pt idx="1">
                  <c:v>Заболявания на сърдечно-съдовата система</c:v>
                </c:pt>
                <c:pt idx="2">
                  <c:v>Заболявания на дихателната система</c:v>
                </c:pt>
                <c:pt idx="3">
                  <c:v>Психологически заболявания</c:v>
                </c:pt>
                <c:pt idx="4">
                  <c:v>Инциденти</c:v>
                </c:pt>
                <c:pt idx="5">
                  <c:v>Други</c:v>
                </c:pt>
              </c:strCache>
            </c:strRef>
          </c:cat>
          <c:val>
            <c:numRef>
              <c:f>CausDeath!$J$16:$J$21</c:f>
              <c:numCache>
                <c:formatCode>#,##0</c:formatCode>
                <c:ptCount val="6"/>
                <c:pt idx="0">
                  <c:v>10.888999999999999</c:v>
                </c:pt>
                <c:pt idx="1">
                  <c:v>11.760999999999999</c:v>
                </c:pt>
                <c:pt idx="2">
                  <c:v>3.7559999999999998</c:v>
                </c:pt>
                <c:pt idx="3">
                  <c:v>2.4180000000000001</c:v>
                </c:pt>
                <c:pt idx="4">
                  <c:v>2.0179999999999998</c:v>
                </c:pt>
                <c:pt idx="5">
                  <c:v>8.8030000000000008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AC-4206-9D1D-5DDBD8FDC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02643648"/>
        <c:axId val="1"/>
      </c:barChart>
      <c:catAx>
        <c:axId val="302643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26436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bg-BG" dirty="0"/>
              <a:t>Очаквана продължителност на живота при раждане, години</a:t>
            </a:r>
            <a:endParaRPr lang="en-US" dirty="0"/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LifeExp!$A$17</c:f>
              <c:strCache>
                <c:ptCount val="1"/>
                <c:pt idx="0">
                  <c:v>Европейски съюз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xVal>
            <c:numRef>
              <c:f>LifeExp!$B$16:$J$16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LifeExp!$B$17:$J$17</c:f>
              <c:numCache>
                <c:formatCode>#,##0.0</c:formatCode>
                <c:ptCount val="9"/>
                <c:pt idx="0">
                  <c:v>79.150000000000006</c:v>
                </c:pt>
                <c:pt idx="1">
                  <c:v>79.349999999999994</c:v>
                </c:pt>
                <c:pt idx="2">
                  <c:v>79.650000000000006</c:v>
                </c:pt>
                <c:pt idx="3">
                  <c:v>79.95</c:v>
                </c:pt>
                <c:pt idx="4">
                  <c:v>80.300000000000011</c:v>
                </c:pt>
                <c:pt idx="5">
                  <c:v>80.25</c:v>
                </c:pt>
                <c:pt idx="6">
                  <c:v>80.55</c:v>
                </c:pt>
                <c:pt idx="7">
                  <c:v>80.849999999999994</c:v>
                </c:pt>
                <c:pt idx="8">
                  <c:v>80.599999999999994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95E-4F6D-89BF-9714D378844E}"/>
            </c:ext>
          </c:extLst>
        </c:ser>
        <c:ser>
          <c:idx val="1"/>
          <c:order val="1"/>
          <c:tx>
            <c:strRef>
              <c:f>LifeExp!$A$18</c:f>
              <c:strCache>
                <c:ptCount val="1"/>
                <c:pt idx="0">
                  <c:v>България</c:v>
                </c:pt>
              </c:strCache>
            </c:strRef>
          </c:tx>
          <c:spPr>
            <a:ln w="38100" cap="rnd">
              <a:solidFill>
                <a:srgbClr val="3B92C9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B92C9"/>
              </a:solidFill>
              <a:ln w="38100">
                <a:solidFill>
                  <a:srgbClr val="3B92C9"/>
                </a:solidFill>
              </a:ln>
              <a:effectLst/>
            </c:spPr>
          </c:marker>
          <c:xVal>
            <c:numRef>
              <c:f>LifeExp!$B$16:$J$16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LifeExp!$B$18:$J$18</c:f>
              <c:numCache>
                <c:formatCode>#,##0.0</c:formatCode>
                <c:ptCount val="9"/>
                <c:pt idx="0">
                  <c:v>73.05</c:v>
                </c:pt>
                <c:pt idx="1">
                  <c:v>73.400000000000006</c:v>
                </c:pt>
                <c:pt idx="2">
                  <c:v>73.75</c:v>
                </c:pt>
                <c:pt idx="3">
                  <c:v>73.849999999999994</c:v>
                </c:pt>
                <c:pt idx="4">
                  <c:v>74.25</c:v>
                </c:pt>
                <c:pt idx="5">
                  <c:v>74.400000000000006</c:v>
                </c:pt>
                <c:pt idx="6">
                  <c:v>74.949999999999989</c:v>
                </c:pt>
                <c:pt idx="7">
                  <c:v>74.55</c:v>
                </c:pt>
                <c:pt idx="8">
                  <c:v>74.7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95E-4F6D-89BF-9714D378844E}"/>
            </c:ext>
          </c:extLst>
        </c:ser>
        <c:ser>
          <c:idx val="2"/>
          <c:order val="2"/>
          <c:tx>
            <c:strRef>
              <c:f>LifeExp!$A$19</c:f>
              <c:strCache>
                <c:ptCount val="1"/>
                <c:pt idx="0">
                  <c:v>Норвегия</c:v>
                </c:pt>
              </c:strCache>
            </c:strRef>
          </c:tx>
          <c:spPr>
            <a:ln w="38100" cap="rnd">
              <a:solidFill>
                <a:srgbClr val="31AE5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1AE5A"/>
              </a:solidFill>
              <a:ln w="38100">
                <a:solidFill>
                  <a:srgbClr val="31AE5A"/>
                </a:solidFill>
              </a:ln>
              <a:effectLst/>
            </c:spPr>
          </c:marker>
          <c:xVal>
            <c:numRef>
              <c:f>LifeExp!$B$16:$J$16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LifeExp!$B$19:$J$19</c:f>
              <c:numCache>
                <c:formatCode>#,##0.0</c:formatCode>
                <c:ptCount val="9"/>
                <c:pt idx="0">
                  <c:v>80.599999999999994</c:v>
                </c:pt>
                <c:pt idx="1">
                  <c:v>80.800000000000011</c:v>
                </c:pt>
                <c:pt idx="2">
                  <c:v>80.95</c:v>
                </c:pt>
                <c:pt idx="3">
                  <c:v>81.150000000000006</c:v>
                </c:pt>
                <c:pt idx="4">
                  <c:v>81.325000000000003</c:v>
                </c:pt>
                <c:pt idx="5">
                  <c:v>81.5</c:v>
                </c:pt>
                <c:pt idx="6">
                  <c:v>81.8</c:v>
                </c:pt>
                <c:pt idx="7">
                  <c:v>82.15</c:v>
                </c:pt>
                <c:pt idx="8">
                  <c:v>82.35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95E-4F6D-89BF-9714D3788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931376"/>
        <c:axId val="1"/>
      </c:scatterChart>
      <c:valAx>
        <c:axId val="301931376"/>
        <c:scaling>
          <c:orientation val="minMax"/>
          <c:max val="2015"/>
          <c:min val="200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931376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bg-BG" dirty="0"/>
              <a:t>Здравни</a:t>
            </a:r>
            <a:r>
              <a:rPr lang="bg-BG" baseline="0" dirty="0"/>
              <a:t> плащания по източник, %</a:t>
            </a:r>
          </a:p>
          <a:p>
            <a:pPr>
              <a:defRPr/>
            </a:pPr>
            <a:r>
              <a:rPr lang="bg-BG" b="0" baseline="0" dirty="0"/>
              <a:t>(Норвегия е външен кръг, България е вътрешен кръг)</a:t>
            </a:r>
            <a:endParaRPr lang="en-US" b="0" dirty="0"/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B92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B9-426B-820B-6A0505C7AD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B9-426B-820B-6A0505C7AD0D}"/>
              </c:ext>
            </c:extLst>
          </c:dPt>
          <c:dPt>
            <c:idx val="2"/>
            <c:bubble3D val="0"/>
            <c:spPr>
              <a:solidFill>
                <a:srgbClr val="31AE5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B9-426B-820B-6A0505C7AD0D}"/>
              </c:ext>
            </c:extLst>
          </c:dPt>
          <c:cat>
            <c:strRef>
              <c:f>ExpScheme!$E$7:$E$9</c:f>
              <c:strCache>
                <c:ptCount val="3"/>
                <c:pt idx="0">
                  <c:v>Правителствени и задължителни здравноосигурителни схеми</c:v>
                </c:pt>
                <c:pt idx="1">
                  <c:v>Доброволно здравно осигуряване</c:v>
                </c:pt>
                <c:pt idx="2">
                  <c:v>Директни плащания</c:v>
                </c:pt>
              </c:strCache>
            </c:strRef>
          </c:cat>
          <c:val>
            <c:numRef>
              <c:f>ExpScheme!$F$7:$F$9</c:f>
              <c:numCache>
                <c:formatCode>#,##0.0</c:formatCode>
                <c:ptCount val="3"/>
                <c:pt idx="0" formatCode="#,##0.00">
                  <c:v>4.1900000000000004</c:v>
                </c:pt>
                <c:pt idx="1">
                  <c:v>0.1</c:v>
                </c:pt>
                <c:pt idx="2" formatCode="#,##0.00">
                  <c:v>3.91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B9-426B-820B-6A0505C7AD0D}"/>
            </c:ext>
          </c:extLst>
        </c:ser>
        <c:ser>
          <c:idx val="1"/>
          <c:order val="1"/>
          <c:spPr>
            <a:solidFill>
              <a:srgbClr val="3B92C9"/>
            </a:solidFill>
          </c:spPr>
          <c:dPt>
            <c:idx val="0"/>
            <c:bubble3D val="0"/>
            <c:spPr>
              <a:solidFill>
                <a:srgbClr val="3B92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8B9-426B-820B-6A0505C7AD0D}"/>
              </c:ext>
            </c:extLst>
          </c:dPt>
          <c:dPt>
            <c:idx val="1"/>
            <c:bubble3D val="0"/>
            <c:spPr>
              <a:solidFill>
                <a:srgbClr val="3B92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B8B9-426B-820B-6A0505C7AD0D}"/>
              </c:ext>
            </c:extLst>
          </c:dPt>
          <c:dPt>
            <c:idx val="2"/>
            <c:bubble3D val="0"/>
            <c:spPr>
              <a:solidFill>
                <a:srgbClr val="31AE5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B8B9-426B-820B-6A0505C7AD0D}"/>
              </c:ext>
            </c:extLst>
          </c:dPt>
          <c:cat>
            <c:strRef>
              <c:f>ExpScheme!$E$7:$E$9</c:f>
              <c:strCache>
                <c:ptCount val="3"/>
                <c:pt idx="0">
                  <c:v>Правителствени и задължителни здравноосигурителни схеми</c:v>
                </c:pt>
                <c:pt idx="1">
                  <c:v>Доброволно здравно осигуряване</c:v>
                </c:pt>
                <c:pt idx="2">
                  <c:v>Директни плащания</c:v>
                </c:pt>
              </c:strCache>
            </c:strRef>
          </c:cat>
          <c:val>
            <c:numRef>
              <c:f>ExpScheme!$G$7:$G$9</c:f>
              <c:numCache>
                <c:formatCode>#,##0.00</c:formatCode>
                <c:ptCount val="3"/>
                <c:pt idx="0">
                  <c:v>8.52</c:v>
                </c:pt>
                <c:pt idx="1">
                  <c:v>0.03</c:v>
                </c:pt>
                <c:pt idx="2">
                  <c:v>1.42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8B9-426B-820B-6A0505C7A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bg-BG" dirty="0"/>
              <a:t>Здравни</a:t>
            </a:r>
            <a:r>
              <a:rPr lang="bg-BG" baseline="0" dirty="0"/>
              <a:t> разходи по функции, % от БВП</a:t>
            </a:r>
            <a:endParaRPr lang="en-US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ExpFunc!$F$5</c:f>
              <c:strCache>
                <c:ptCount val="1"/>
                <c:pt idx="0">
                  <c:v>България</c:v>
                </c:pt>
              </c:strCache>
            </c:strRef>
          </c:tx>
          <c:spPr>
            <a:solidFill>
              <a:srgbClr val="3B92C9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ExpFunc!$E$7:$E$13</c:f>
              <c:strCache>
                <c:ptCount val="7"/>
                <c:pt idx="0">
                  <c:v>Активно лечение</c:v>
                </c:pt>
                <c:pt idx="1">
                  <c:v>Възстановяване и рехабилитация</c:v>
                </c:pt>
                <c:pt idx="2">
                  <c:v>Дългосрочно лечение</c:v>
                </c:pt>
                <c:pt idx="3">
                  <c:v>Спомагателни услуги</c:v>
                </c:pt>
                <c:pt idx="4">
                  <c:v>Медицински стоки</c:v>
                </c:pt>
                <c:pt idx="5">
                  <c:v>Превантивни медицински услуги</c:v>
                </c:pt>
                <c:pt idx="6">
                  <c:v>Управление на здравни системи</c:v>
                </c:pt>
              </c:strCache>
            </c:strRef>
          </c:cat>
          <c:val>
            <c:numRef>
              <c:f>ExpFunc!$F$7:$F$13</c:f>
              <c:numCache>
                <c:formatCode>#,##0.00</c:formatCode>
                <c:ptCount val="7"/>
                <c:pt idx="0">
                  <c:v>3.79</c:v>
                </c:pt>
                <c:pt idx="1">
                  <c:v>0.12</c:v>
                </c:pt>
                <c:pt idx="2">
                  <c:v>0.01</c:v>
                </c:pt>
                <c:pt idx="3">
                  <c:v>0.34</c:v>
                </c:pt>
                <c:pt idx="4">
                  <c:v>3.57</c:v>
                </c:pt>
                <c:pt idx="5">
                  <c:v>0.21</c:v>
                </c:pt>
                <c:pt idx="6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33-4BF8-AFDA-465EC1AB6313}"/>
            </c:ext>
          </c:extLst>
        </c:ser>
        <c:ser>
          <c:idx val="1"/>
          <c:order val="1"/>
          <c:tx>
            <c:strRef>
              <c:f>ExpFunc!$G$5</c:f>
              <c:strCache>
                <c:ptCount val="1"/>
                <c:pt idx="0">
                  <c:v>Норвегия</c:v>
                </c:pt>
              </c:strCache>
            </c:strRef>
          </c:tx>
          <c:spPr>
            <a:solidFill>
              <a:srgbClr val="31AE5A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ExpFunc!$E$7:$E$13</c:f>
              <c:strCache>
                <c:ptCount val="7"/>
                <c:pt idx="0">
                  <c:v>Активно лечение</c:v>
                </c:pt>
                <c:pt idx="1">
                  <c:v>Възстановяване и рехабилитация</c:v>
                </c:pt>
                <c:pt idx="2">
                  <c:v>Дългосрочно лечение</c:v>
                </c:pt>
                <c:pt idx="3">
                  <c:v>Спомагателни услуги</c:v>
                </c:pt>
                <c:pt idx="4">
                  <c:v>Медицински стоки</c:v>
                </c:pt>
                <c:pt idx="5">
                  <c:v>Превантивни медицински услуги</c:v>
                </c:pt>
                <c:pt idx="6">
                  <c:v>Управление на здравни системи</c:v>
                </c:pt>
              </c:strCache>
            </c:strRef>
          </c:cat>
          <c:val>
            <c:numRef>
              <c:f>ExpFunc!$G$7:$G$13</c:f>
              <c:numCache>
                <c:formatCode>#,##0.00</c:formatCode>
                <c:ptCount val="7"/>
                <c:pt idx="0" formatCode="#,##0.0">
                  <c:v>4.8</c:v>
                </c:pt>
                <c:pt idx="1">
                  <c:v>0.19</c:v>
                </c:pt>
                <c:pt idx="2">
                  <c:v>2.78</c:v>
                </c:pt>
                <c:pt idx="3">
                  <c:v>0.78</c:v>
                </c:pt>
                <c:pt idx="4">
                  <c:v>1.0900000000000001</c:v>
                </c:pt>
                <c:pt idx="5">
                  <c:v>0.28999999999999998</c:v>
                </c:pt>
                <c:pt idx="6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33-4BF8-AFDA-465EC1AB6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02644304"/>
        <c:axId val="1"/>
      </c:barChart>
      <c:catAx>
        <c:axId val="302644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26443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31AE5A"/>
              </a:solidFill>
              <a:ln w="9525">
                <a:noFill/>
              </a:ln>
              <a:effectLst/>
            </c:spPr>
          </c:marker>
          <c:trendline>
            <c:spPr>
              <a:ln w="57150" cap="rnd">
                <a:solidFill>
                  <a:srgbClr val="3B92C9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2.2523169940175565E-2"/>
                  <c:y val="0.5346519074041836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rgbClr val="3B92C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'9'!$C$43:$C$72</c:f>
              <c:numCache>
                <c:formatCode>#,##0.0</c:formatCode>
                <c:ptCount val="30"/>
                <c:pt idx="0">
                  <c:v>7.9</c:v>
                </c:pt>
                <c:pt idx="1">
                  <c:v>4.5999999999999996</c:v>
                </c:pt>
                <c:pt idx="2">
                  <c:v>7.3</c:v>
                </c:pt>
                <c:pt idx="3">
                  <c:v>8.6999999999999993</c:v>
                </c:pt>
                <c:pt idx="4">
                  <c:v>7</c:v>
                </c:pt>
                <c:pt idx="5">
                  <c:v>5.0999999999999996</c:v>
                </c:pt>
                <c:pt idx="6">
                  <c:v>7.1</c:v>
                </c:pt>
                <c:pt idx="7">
                  <c:v>5.0999999999999996</c:v>
                </c:pt>
                <c:pt idx="8">
                  <c:v>6</c:v>
                </c:pt>
                <c:pt idx="9">
                  <c:v>8.1</c:v>
                </c:pt>
                <c:pt idx="10">
                  <c:v>6.8</c:v>
                </c:pt>
                <c:pt idx="11">
                  <c:v>7.2</c:v>
                </c:pt>
                <c:pt idx="12">
                  <c:v>3.1</c:v>
                </c:pt>
                <c:pt idx="13">
                  <c:v>3.6</c:v>
                </c:pt>
                <c:pt idx="14">
                  <c:v>5.6</c:v>
                </c:pt>
                <c:pt idx="15">
                  <c:v>5.3</c:v>
                </c:pt>
                <c:pt idx="16">
                  <c:v>5.2</c:v>
                </c:pt>
                <c:pt idx="17">
                  <c:v>5.7</c:v>
                </c:pt>
                <c:pt idx="18">
                  <c:v>8.3000000000000007</c:v>
                </c:pt>
                <c:pt idx="19">
                  <c:v>7.9</c:v>
                </c:pt>
                <c:pt idx="20">
                  <c:v>4.5999999999999996</c:v>
                </c:pt>
                <c:pt idx="21">
                  <c:v>6.7</c:v>
                </c:pt>
                <c:pt idx="22">
                  <c:v>4</c:v>
                </c:pt>
                <c:pt idx="23">
                  <c:v>6.9</c:v>
                </c:pt>
                <c:pt idx="24">
                  <c:v>7.5</c:v>
                </c:pt>
                <c:pt idx="25">
                  <c:v>8.4</c:v>
                </c:pt>
                <c:pt idx="26">
                  <c:v>7</c:v>
                </c:pt>
                <c:pt idx="27">
                  <c:v>7.6</c:v>
                </c:pt>
                <c:pt idx="28">
                  <c:v>7.4</c:v>
                </c:pt>
                <c:pt idx="29">
                  <c:v>7.5</c:v>
                </c:pt>
              </c:numCache>
            </c:numRef>
          </c:xVal>
          <c:yVal>
            <c:numRef>
              <c:f>'9'!$D$43:$D$72</c:f>
              <c:numCache>
                <c:formatCode>#,##0.0</c:formatCode>
                <c:ptCount val="30"/>
                <c:pt idx="0">
                  <c:v>80</c:v>
                </c:pt>
                <c:pt idx="1">
                  <c:v>74.5</c:v>
                </c:pt>
                <c:pt idx="2">
                  <c:v>77.5</c:v>
                </c:pt>
                <c:pt idx="3">
                  <c:v>79.599999999999994</c:v>
                </c:pt>
                <c:pt idx="4">
                  <c:v>80.2</c:v>
                </c:pt>
                <c:pt idx="5">
                  <c:v>76.7</c:v>
                </c:pt>
                <c:pt idx="6">
                  <c:v>80.3</c:v>
                </c:pt>
                <c:pt idx="7">
                  <c:v>80.599999999999994</c:v>
                </c:pt>
                <c:pt idx="8">
                  <c:v>82.4</c:v>
                </c:pt>
                <c:pt idx="9">
                  <c:v>81.7</c:v>
                </c:pt>
                <c:pt idx="10">
                  <c:v>77.099999999999994</c:v>
                </c:pt>
                <c:pt idx="11">
                  <c:v>82.1</c:v>
                </c:pt>
                <c:pt idx="12">
                  <c:v>81.7</c:v>
                </c:pt>
                <c:pt idx="13">
                  <c:v>73.7</c:v>
                </c:pt>
                <c:pt idx="14">
                  <c:v>73.400000000000006</c:v>
                </c:pt>
                <c:pt idx="15">
                  <c:v>81.2</c:v>
                </c:pt>
                <c:pt idx="16">
                  <c:v>75.2</c:v>
                </c:pt>
                <c:pt idx="17">
                  <c:v>81.400000000000006</c:v>
                </c:pt>
                <c:pt idx="18">
                  <c:v>80.7</c:v>
                </c:pt>
                <c:pt idx="19">
                  <c:v>80.5</c:v>
                </c:pt>
                <c:pt idx="20">
                  <c:v>76.5</c:v>
                </c:pt>
                <c:pt idx="21">
                  <c:v>80.099999999999994</c:v>
                </c:pt>
                <c:pt idx="22">
                  <c:v>74.900000000000006</c:v>
                </c:pt>
                <c:pt idx="23">
                  <c:v>79.7</c:v>
                </c:pt>
                <c:pt idx="24">
                  <c:v>76</c:v>
                </c:pt>
                <c:pt idx="25">
                  <c:v>80.3</c:v>
                </c:pt>
                <c:pt idx="26">
                  <c:v>81.2</c:v>
                </c:pt>
                <c:pt idx="27">
                  <c:v>80.400000000000006</c:v>
                </c:pt>
                <c:pt idx="28">
                  <c:v>81.3</c:v>
                </c:pt>
                <c:pt idx="29">
                  <c:v>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D5-4E83-AB7B-AC87E615A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4154584"/>
        <c:axId val="394153408"/>
      </c:scatterChart>
      <c:valAx>
        <c:axId val="394154584"/>
        <c:scaling>
          <c:orientation val="minMax"/>
          <c:max val="9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bg-BG" sz="1800" b="1" dirty="0"/>
                  <a:t>Разходи за здравеопазване, % от БВП</a:t>
                </a:r>
                <a:endParaRPr lang="en-US" sz="1800" b="1" dirty="0"/>
              </a:p>
            </c:rich>
          </c:tx>
          <c:layout>
            <c:manualLayout>
              <c:xMode val="edge"/>
              <c:yMode val="edge"/>
              <c:x val="0.32575918635170603"/>
              <c:y val="0.911087780694079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\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53408"/>
        <c:crosses val="autoZero"/>
        <c:crossBetween val="midCat"/>
      </c:valAx>
      <c:valAx>
        <c:axId val="39415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bg-BG" sz="1800" b="1"/>
                  <a:t>Средна продължителност на живот, г.</a:t>
                </a:r>
                <a:endParaRPr lang="en-US" sz="1800" b="1"/>
              </a:p>
            </c:rich>
          </c:tx>
          <c:layout>
            <c:manualLayout>
              <c:xMode val="edge"/>
              <c:yMode val="edge"/>
              <c:x val="8.3333333333333332E-3"/>
              <c:y val="6.018518518518518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54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4451EF-99B5-4497-A982-BCECD735A6D3}" type="doc">
      <dgm:prSet loTypeId="urn:microsoft.com/office/officeart/2005/8/layout/pyramid2" loCatId="pyramid" qsTypeId="urn:microsoft.com/office/officeart/2005/8/quickstyle/simple1" qsCatId="simple" csTypeId="urn:microsoft.com/office/officeart/2005/8/colors/colorful4" csCatId="colorful" phldr="1"/>
      <dgm:spPr/>
    </dgm:pt>
    <dgm:pt modelId="{4997D151-622A-4797-B219-ADA479328305}">
      <dgm:prSet phldrT="[Text]" custT="1"/>
      <dgm:spPr/>
      <dgm:t>
        <a:bodyPr/>
        <a:lstStyle/>
        <a:p>
          <a:r>
            <a:rPr lang="bg-BG" sz="2000" b="1" dirty="0">
              <a:solidFill>
                <a:schemeClr val="accent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Системно ниво</a:t>
          </a:r>
          <a:endParaRPr lang="en-US" sz="2000" b="1" dirty="0">
            <a:solidFill>
              <a:schemeClr val="accent4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A63438-FA0F-4FC1-8F7C-F63986B0CC9F}" type="parTrans" cxnId="{42FB098C-51FB-46E1-98CD-D7583CFF6D94}">
      <dgm:prSet/>
      <dgm:spPr/>
      <dgm:t>
        <a:bodyPr/>
        <a:lstStyle/>
        <a:p>
          <a:endParaRPr lang="en-U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2F14454-345B-464C-A5F4-49847D9234C9}" type="sibTrans" cxnId="{42FB098C-51FB-46E1-98CD-D7583CFF6D94}">
      <dgm:prSet/>
      <dgm:spPr/>
      <dgm:t>
        <a:bodyPr/>
        <a:lstStyle/>
        <a:p>
          <a:endParaRPr lang="en-U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8CD5090-FD3A-4128-AE9C-EAD4D9FDB6CD}">
      <dgm:prSet phldrT="[Text]" custT="1"/>
      <dgm:spPr>
        <a:ln>
          <a:solidFill>
            <a:srgbClr val="31AE5A"/>
          </a:solidFill>
        </a:ln>
      </dgm:spPr>
      <dgm:t>
        <a:bodyPr/>
        <a:lstStyle/>
        <a:p>
          <a:r>
            <a:rPr lang="bg-BG" sz="2000" b="1" dirty="0">
              <a:solidFill>
                <a:srgbClr val="31AE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Регионално и болнично ниво</a:t>
          </a:r>
          <a:endParaRPr lang="en-US" sz="2000" b="1" dirty="0">
            <a:solidFill>
              <a:srgbClr val="31AE5A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B8120B3-9A93-4B20-B6E9-81E81C7C31DB}" type="parTrans" cxnId="{E37443E4-4F2E-48CE-A52F-E626F8BDB8DD}">
      <dgm:prSet/>
      <dgm:spPr/>
      <dgm:t>
        <a:bodyPr/>
        <a:lstStyle/>
        <a:p>
          <a:endParaRPr lang="en-U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7EEAFDA-31D6-466A-B56D-50C3F4578282}" type="sibTrans" cxnId="{E37443E4-4F2E-48CE-A52F-E626F8BDB8DD}">
      <dgm:prSet/>
      <dgm:spPr/>
      <dgm:t>
        <a:bodyPr/>
        <a:lstStyle/>
        <a:p>
          <a:endParaRPr lang="en-U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0B30A8C-10C4-4133-B2E5-F427AAA9874F}">
      <dgm:prSet phldrT="[Text]" custT="1"/>
      <dgm:spPr>
        <a:ln>
          <a:solidFill>
            <a:srgbClr val="3B92C9"/>
          </a:solidFill>
        </a:ln>
      </dgm:spPr>
      <dgm:t>
        <a:bodyPr/>
        <a:lstStyle/>
        <a:p>
          <a:r>
            <a:rPr lang="bg-BG" sz="2000" b="1" dirty="0">
              <a:solidFill>
                <a:srgbClr val="3B92C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Индивидуално ниво</a:t>
          </a:r>
          <a:endParaRPr lang="en-US" sz="2000" b="1" dirty="0">
            <a:solidFill>
              <a:srgbClr val="3B92C9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10A5C62-F169-4B1A-A934-7962DFBD34AD}" type="parTrans" cxnId="{DDE6E763-D082-4755-9575-9183D16EA4A5}">
      <dgm:prSet/>
      <dgm:spPr/>
      <dgm:t>
        <a:bodyPr/>
        <a:lstStyle/>
        <a:p>
          <a:endParaRPr lang="en-U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7BA9AA-848E-42A7-9673-6E85D8F12FFD}" type="sibTrans" cxnId="{DDE6E763-D082-4755-9575-9183D16EA4A5}">
      <dgm:prSet/>
      <dgm:spPr/>
      <dgm:t>
        <a:bodyPr/>
        <a:lstStyle/>
        <a:p>
          <a:endParaRPr lang="en-U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ADD1659-62EF-4982-A77B-9A6D52409D5B}" type="pres">
      <dgm:prSet presAssocID="{7F4451EF-99B5-4497-A982-BCECD735A6D3}" presName="compositeShape" presStyleCnt="0">
        <dgm:presLayoutVars>
          <dgm:dir/>
          <dgm:resizeHandles/>
        </dgm:presLayoutVars>
      </dgm:prSet>
      <dgm:spPr/>
    </dgm:pt>
    <dgm:pt modelId="{77352EB2-FCFE-47AB-8435-4ABD914B86C9}" type="pres">
      <dgm:prSet presAssocID="{7F4451EF-99B5-4497-A982-BCECD735A6D3}" presName="pyramid" presStyleLbl="node1" presStyleIdx="0" presStyleCnt="1"/>
      <dgm:spPr>
        <a:noFill/>
        <a:ln w="38100">
          <a:solidFill>
            <a:srgbClr val="31AE5A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652840FC-65B8-4581-AF53-E3C2EC268C44}" type="pres">
      <dgm:prSet presAssocID="{7F4451EF-99B5-4497-A982-BCECD735A6D3}" presName="theList" presStyleCnt="0"/>
      <dgm:spPr/>
    </dgm:pt>
    <dgm:pt modelId="{314245A3-C65A-4FA6-A7D9-FAEB24FB79E0}" type="pres">
      <dgm:prSet presAssocID="{4997D151-622A-4797-B219-ADA479328305}" presName="aNode" presStyleLbl="fgAcc1" presStyleIdx="0" presStyleCnt="3">
        <dgm:presLayoutVars>
          <dgm:bulletEnabled val="1"/>
        </dgm:presLayoutVars>
      </dgm:prSet>
      <dgm:spPr/>
    </dgm:pt>
    <dgm:pt modelId="{A57FD603-9652-483F-80EC-6B2487C2E507}" type="pres">
      <dgm:prSet presAssocID="{4997D151-622A-4797-B219-ADA479328305}" presName="aSpace" presStyleCnt="0"/>
      <dgm:spPr/>
    </dgm:pt>
    <dgm:pt modelId="{0FE2EAFC-0B0F-47BA-978A-8C3074017023}" type="pres">
      <dgm:prSet presAssocID="{E8CD5090-FD3A-4128-AE9C-EAD4D9FDB6CD}" presName="aNode" presStyleLbl="fgAcc1" presStyleIdx="1" presStyleCnt="3">
        <dgm:presLayoutVars>
          <dgm:bulletEnabled val="1"/>
        </dgm:presLayoutVars>
      </dgm:prSet>
      <dgm:spPr/>
    </dgm:pt>
    <dgm:pt modelId="{DB917613-289D-4888-A7FD-9D2155A29D0D}" type="pres">
      <dgm:prSet presAssocID="{E8CD5090-FD3A-4128-AE9C-EAD4D9FDB6CD}" presName="aSpace" presStyleCnt="0"/>
      <dgm:spPr/>
    </dgm:pt>
    <dgm:pt modelId="{D33B7FA0-EE02-43FD-8644-66A74F03107A}" type="pres">
      <dgm:prSet presAssocID="{50B30A8C-10C4-4133-B2E5-F427AAA9874F}" presName="aNode" presStyleLbl="fgAcc1" presStyleIdx="2" presStyleCnt="3">
        <dgm:presLayoutVars>
          <dgm:bulletEnabled val="1"/>
        </dgm:presLayoutVars>
      </dgm:prSet>
      <dgm:spPr/>
    </dgm:pt>
    <dgm:pt modelId="{A177CD28-0D42-414F-B607-F5924F8942DA}" type="pres">
      <dgm:prSet presAssocID="{50B30A8C-10C4-4133-B2E5-F427AAA9874F}" presName="aSpace" presStyleCnt="0"/>
      <dgm:spPr/>
    </dgm:pt>
  </dgm:ptLst>
  <dgm:cxnLst>
    <dgm:cxn modelId="{E9B3DB16-1AD5-4A94-8801-8541FAF7A8CE}" type="presOf" srcId="{50B30A8C-10C4-4133-B2E5-F427AAA9874F}" destId="{D33B7FA0-EE02-43FD-8644-66A74F03107A}" srcOrd="0" destOrd="0" presId="urn:microsoft.com/office/officeart/2005/8/layout/pyramid2"/>
    <dgm:cxn modelId="{DDE6E763-D082-4755-9575-9183D16EA4A5}" srcId="{7F4451EF-99B5-4497-A982-BCECD735A6D3}" destId="{50B30A8C-10C4-4133-B2E5-F427AAA9874F}" srcOrd="2" destOrd="0" parTransId="{610A5C62-F169-4B1A-A934-7962DFBD34AD}" sibTransId="{CE7BA9AA-848E-42A7-9673-6E85D8F12FFD}"/>
    <dgm:cxn modelId="{42FB098C-51FB-46E1-98CD-D7583CFF6D94}" srcId="{7F4451EF-99B5-4497-A982-BCECD735A6D3}" destId="{4997D151-622A-4797-B219-ADA479328305}" srcOrd="0" destOrd="0" parTransId="{CEA63438-FA0F-4FC1-8F7C-F63986B0CC9F}" sibTransId="{52F14454-345B-464C-A5F4-49847D9234C9}"/>
    <dgm:cxn modelId="{5ABBB99A-5888-43F6-8C65-0E74872A6FEF}" type="presOf" srcId="{4997D151-622A-4797-B219-ADA479328305}" destId="{314245A3-C65A-4FA6-A7D9-FAEB24FB79E0}" srcOrd="0" destOrd="0" presId="urn:microsoft.com/office/officeart/2005/8/layout/pyramid2"/>
    <dgm:cxn modelId="{69DE1DAE-CAE5-43E9-8B13-10BAF8902EB3}" type="presOf" srcId="{E8CD5090-FD3A-4128-AE9C-EAD4D9FDB6CD}" destId="{0FE2EAFC-0B0F-47BA-978A-8C3074017023}" srcOrd="0" destOrd="0" presId="urn:microsoft.com/office/officeart/2005/8/layout/pyramid2"/>
    <dgm:cxn modelId="{7F938BD2-F215-4998-9E14-3F63DBCE93EE}" type="presOf" srcId="{7F4451EF-99B5-4497-A982-BCECD735A6D3}" destId="{9ADD1659-62EF-4982-A77B-9A6D52409D5B}" srcOrd="0" destOrd="0" presId="urn:microsoft.com/office/officeart/2005/8/layout/pyramid2"/>
    <dgm:cxn modelId="{E37443E4-4F2E-48CE-A52F-E626F8BDB8DD}" srcId="{7F4451EF-99B5-4497-A982-BCECD735A6D3}" destId="{E8CD5090-FD3A-4128-AE9C-EAD4D9FDB6CD}" srcOrd="1" destOrd="0" parTransId="{8B8120B3-9A93-4B20-B6E9-81E81C7C31DB}" sibTransId="{77EEAFDA-31D6-466A-B56D-50C3F4578282}"/>
    <dgm:cxn modelId="{09B5E7F1-E954-4C2A-B67F-A71D8B3CB658}" type="presParOf" srcId="{9ADD1659-62EF-4982-A77B-9A6D52409D5B}" destId="{77352EB2-FCFE-47AB-8435-4ABD914B86C9}" srcOrd="0" destOrd="0" presId="urn:microsoft.com/office/officeart/2005/8/layout/pyramid2"/>
    <dgm:cxn modelId="{28F26462-B60C-4DBE-8CE9-EF8EF38AA20C}" type="presParOf" srcId="{9ADD1659-62EF-4982-A77B-9A6D52409D5B}" destId="{652840FC-65B8-4581-AF53-E3C2EC268C44}" srcOrd="1" destOrd="0" presId="urn:microsoft.com/office/officeart/2005/8/layout/pyramid2"/>
    <dgm:cxn modelId="{A9702AAA-CEF0-45F2-8113-ECA83FC990C7}" type="presParOf" srcId="{652840FC-65B8-4581-AF53-E3C2EC268C44}" destId="{314245A3-C65A-4FA6-A7D9-FAEB24FB79E0}" srcOrd="0" destOrd="0" presId="urn:microsoft.com/office/officeart/2005/8/layout/pyramid2"/>
    <dgm:cxn modelId="{10C33BCF-357A-4BC0-A85F-9BE851DEE372}" type="presParOf" srcId="{652840FC-65B8-4581-AF53-E3C2EC268C44}" destId="{A57FD603-9652-483F-80EC-6B2487C2E507}" srcOrd="1" destOrd="0" presId="urn:microsoft.com/office/officeart/2005/8/layout/pyramid2"/>
    <dgm:cxn modelId="{1C24F672-85D2-4553-851C-E01ABA5EB8A8}" type="presParOf" srcId="{652840FC-65B8-4581-AF53-E3C2EC268C44}" destId="{0FE2EAFC-0B0F-47BA-978A-8C3074017023}" srcOrd="2" destOrd="0" presId="urn:microsoft.com/office/officeart/2005/8/layout/pyramid2"/>
    <dgm:cxn modelId="{A6CCBE2D-8611-448E-8664-0E9D5A84B6A6}" type="presParOf" srcId="{652840FC-65B8-4581-AF53-E3C2EC268C44}" destId="{DB917613-289D-4888-A7FD-9D2155A29D0D}" srcOrd="3" destOrd="0" presId="urn:microsoft.com/office/officeart/2005/8/layout/pyramid2"/>
    <dgm:cxn modelId="{8DE280C7-817C-4A72-A739-89B2FAC95E91}" type="presParOf" srcId="{652840FC-65B8-4581-AF53-E3C2EC268C44}" destId="{D33B7FA0-EE02-43FD-8644-66A74F03107A}" srcOrd="4" destOrd="0" presId="urn:microsoft.com/office/officeart/2005/8/layout/pyramid2"/>
    <dgm:cxn modelId="{B1438E79-C184-4EE4-A284-1E85B5A831BA}" type="presParOf" srcId="{652840FC-65B8-4581-AF53-E3C2EC268C44}" destId="{A177CD28-0D42-414F-B607-F5924F8942D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52EB2-FCFE-47AB-8435-4ABD914B86C9}">
      <dsp:nvSpPr>
        <dsp:cNvPr id="0" name=""/>
        <dsp:cNvSpPr/>
      </dsp:nvSpPr>
      <dsp:spPr>
        <a:xfrm>
          <a:off x="500890" y="0"/>
          <a:ext cx="4000500" cy="4000500"/>
        </a:xfrm>
        <a:prstGeom prst="triangle">
          <a:avLst/>
        </a:prstGeom>
        <a:noFill/>
        <a:ln w="38100" cap="flat" cmpd="sng" algn="ctr">
          <a:solidFill>
            <a:srgbClr val="31AE5A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4245A3-C65A-4FA6-A7D9-FAEB24FB79E0}">
      <dsp:nvSpPr>
        <dsp:cNvPr id="0" name=""/>
        <dsp:cNvSpPr/>
      </dsp:nvSpPr>
      <dsp:spPr>
        <a:xfrm>
          <a:off x="2501140" y="402198"/>
          <a:ext cx="2600325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solidFill>
                <a:schemeClr val="accent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Системно ниво</a:t>
          </a:r>
          <a:endParaRPr lang="en-US" sz="2000" b="1" kern="1200" dirty="0">
            <a:solidFill>
              <a:schemeClr val="accent4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47368" y="448426"/>
        <a:ext cx="2507869" cy="854537"/>
      </dsp:txXfrm>
    </dsp:sp>
    <dsp:sp modelId="{0FE2EAFC-0B0F-47BA-978A-8C3074017023}">
      <dsp:nvSpPr>
        <dsp:cNvPr id="0" name=""/>
        <dsp:cNvSpPr/>
      </dsp:nvSpPr>
      <dsp:spPr>
        <a:xfrm>
          <a:off x="2501140" y="1467566"/>
          <a:ext cx="2600325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1A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solidFill>
                <a:srgbClr val="31AE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Регионално и болнично ниво</a:t>
          </a:r>
          <a:endParaRPr lang="en-US" sz="2000" b="1" kern="1200" dirty="0">
            <a:solidFill>
              <a:srgbClr val="31AE5A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47368" y="1513794"/>
        <a:ext cx="2507869" cy="854537"/>
      </dsp:txXfrm>
    </dsp:sp>
    <dsp:sp modelId="{D33B7FA0-EE02-43FD-8644-66A74F03107A}">
      <dsp:nvSpPr>
        <dsp:cNvPr id="0" name=""/>
        <dsp:cNvSpPr/>
      </dsp:nvSpPr>
      <dsp:spPr>
        <a:xfrm>
          <a:off x="2501140" y="2532933"/>
          <a:ext cx="2600325" cy="946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B92C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solidFill>
                <a:srgbClr val="3B92C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Индивидуално ниво</a:t>
          </a:r>
          <a:endParaRPr lang="en-US" sz="2000" b="1" kern="1200" dirty="0">
            <a:solidFill>
              <a:srgbClr val="3B92C9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47368" y="2579161"/>
        <a:ext cx="2507869" cy="854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4248F-71CE-47AA-9CDD-521383510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25786"/>
          </a:xfrm>
        </p:spPr>
        <p:txBody>
          <a:bodyPr anchor="b">
            <a:normAutofit/>
          </a:bodyPr>
          <a:lstStyle>
            <a:lvl1pPr algn="ctr">
              <a:defRPr sz="4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46FE-0350-4C3E-B44C-FEB7D5CFF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40184"/>
            <a:ext cx="9144000" cy="161761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E64083-F740-431D-9726-7A9B8AFD67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9" b="24783"/>
          <a:stretch/>
        </p:blipFill>
        <p:spPr>
          <a:xfrm>
            <a:off x="2019357" y="6286535"/>
            <a:ext cx="8153286" cy="57146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DD2580-BEB8-449D-B039-8646E18EF04F}"/>
              </a:ext>
            </a:extLst>
          </p:cNvPr>
          <p:cNvCxnSpPr/>
          <p:nvPr userDrawn="1"/>
        </p:nvCxnSpPr>
        <p:spPr>
          <a:xfrm>
            <a:off x="235131" y="3317966"/>
            <a:ext cx="6805749" cy="0"/>
          </a:xfrm>
          <a:prstGeom prst="line">
            <a:avLst/>
          </a:prstGeom>
          <a:ln w="57150"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9599A4-6111-4D4A-908B-E29EFB7A545A}"/>
              </a:ext>
            </a:extLst>
          </p:cNvPr>
          <p:cNvCxnSpPr/>
          <p:nvPr userDrawn="1"/>
        </p:nvCxnSpPr>
        <p:spPr>
          <a:xfrm>
            <a:off x="5142411" y="3470366"/>
            <a:ext cx="6805749" cy="0"/>
          </a:xfrm>
          <a:prstGeom prst="line">
            <a:avLst/>
          </a:prstGeom>
          <a:ln w="57150">
            <a:solidFill>
              <a:srgbClr val="31AE5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10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52EF0-DDF5-450A-9DBF-8A6F4DCC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B92C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040E0-8847-4FAF-8C1B-CD9AF79C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0409"/>
          </a:xfrm>
        </p:spPr>
        <p:txBody>
          <a:bodyPr>
            <a:normAutofit/>
          </a:bodyPr>
          <a:lstStyle>
            <a:lvl1pPr>
              <a:defRPr sz="2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445FE8-53A8-45C9-AFD1-ED43D9104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9" b="24783"/>
          <a:stretch/>
        </p:blipFill>
        <p:spPr>
          <a:xfrm>
            <a:off x="4038714" y="6272048"/>
            <a:ext cx="8153286" cy="571465"/>
          </a:xfrm>
          <a:prstGeom prst="rect">
            <a:avLst/>
          </a:pr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B711DB7-568C-4543-BC4B-E3BA4504CDA6}"/>
              </a:ext>
            </a:extLst>
          </p:cNvPr>
          <p:cNvSpPr/>
          <p:nvPr userDrawn="1"/>
        </p:nvSpPr>
        <p:spPr>
          <a:xfrm rot="5400000">
            <a:off x="-237332" y="810420"/>
            <a:ext cx="1325564" cy="434975"/>
          </a:xfrm>
          <a:prstGeom prst="triangle">
            <a:avLst/>
          </a:prstGeom>
          <a:solidFill>
            <a:srgbClr val="31AE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0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EABBF-4259-40D6-BBDC-ABDF731C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6520F-D5C0-4DF6-95E3-57FA7DC56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EE0D2-C229-4A8D-AB4F-444AD80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31B01-BB01-42BE-A00E-A3C97624E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22C7-76FA-4B13-8322-7868CAED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6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EF7F3-5A17-4F08-A9A9-D71D1C572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F8BD4-163D-4C6A-BB2B-963B59812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0DAA54-E530-4C2B-BBD6-29686E57C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10192-C263-4122-B4B8-23E72D677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C54F6-5078-406D-89E3-D97815B01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C580C-D30C-4A3C-8B62-B33F4EBAF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3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E20FB-21F9-432A-B510-D8D30E272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99163-0E7E-4184-8AFD-20CC4D3C6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A2969-7626-4CD6-876F-9BB3FBE5E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D82C6-CF99-427B-8DB6-095D2D9E5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2157A-8F67-4D4E-8805-CE2E9290DD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88C67F-CB77-4C1C-833B-A1E6F6F29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118DD6-4DB7-42E3-AC85-A8951CC72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AC8A35-E373-4F3F-A242-5A1626D7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21E5-64E9-4FB2-92FD-7ADE4ECF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0CDF8E-A489-4222-B298-2BDCD8BF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F162C-DB12-461C-BD78-932D50C22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1DA37-2053-4C4A-8DFE-982676B41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0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33F2E5-F973-4AE3-8203-158ECE66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D86BB5-6B60-4152-B5CD-C6CE8BE1C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ED72A-C702-41F0-B178-0D4365C82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6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5B37-7637-4D1E-85DD-A0476DE78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C700C-51D8-4346-8F2C-A5795DC47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88C6C-BA42-4AEC-A070-0DC12B2F0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9A2F1-2CDF-4D6E-AA29-E1473C7DE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1C150-14FF-49C8-AB0F-6A0F09FD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9D91F6-462C-46A4-9882-21D0EFE1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0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BF2FD-E89E-4419-B803-C3D3D367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B49D4D-C704-4266-8586-9131FEE0F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047CA-6E87-45EE-A20C-2A77BD834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B2ABA-BE88-48A0-BC32-0B78DF05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037AB-1D92-41A0-BDFD-AA5930DF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DE0CC-9438-4473-8040-75270FA17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3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BF9CA-BFD9-4C46-88C4-F21F7C34C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83771F-5860-49EF-89CE-65D2A3390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624ED-4B78-4BF2-B8D4-D7FF1844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CE30F-EEE7-43F0-BD9F-3E22758A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4FA45-2C3C-4B39-BB43-765F7A8D8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8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375D4E-B4E4-4DB2-9666-BF733461D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E5B64-CD60-4D55-85CB-DC09EADE1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24B5-6AF3-44E8-87D8-C2434E6C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1A8AA-67DE-4B4B-B6F1-8891A431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948BC-A103-47D6-BCE3-4944A8146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75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FEE88A-D9E8-4537-83D8-68ABF24A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EC696-999D-4595-B3C2-DD88CA08C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75F9-08B6-4300-B955-96900DDFA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5F4C1-B8AF-4ED1-AABD-AD44EC0AEB5A}" type="datetimeFigureOut">
              <a:rPr lang="en-US" smtClean="0"/>
              <a:t>29-Oct-17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482C3-B8A4-4B28-AB0A-A25A4F942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3D72F-48E5-4EF1-B544-B2D573CC1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FE826-0939-4365-AD54-4117EEBC8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59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19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2.svg"/><Relationship Id="rId1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1.png"/><Relationship Id="rId17" Type="http://schemas.openxmlformats.org/officeDocument/2006/relationships/image" Target="../media/image14.svg"/><Relationship Id="rId2" Type="http://schemas.openxmlformats.org/officeDocument/2006/relationships/image" Target="../media/image3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18.sv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18" Type="http://schemas.openxmlformats.org/officeDocument/2006/relationships/image" Target="../media/image15.png"/><Relationship Id="rId3" Type="http://schemas.openxmlformats.org/officeDocument/2006/relationships/image" Target="../media/image24.svg"/><Relationship Id="rId21" Type="http://schemas.openxmlformats.org/officeDocument/2006/relationships/image" Target="../media/image18.svg"/><Relationship Id="rId7" Type="http://schemas.openxmlformats.org/officeDocument/2006/relationships/image" Target="../media/image20.svg"/><Relationship Id="rId12" Type="http://schemas.openxmlformats.org/officeDocument/2006/relationships/image" Target="../media/image7.png"/><Relationship Id="rId17" Type="http://schemas.openxmlformats.org/officeDocument/2006/relationships/image" Target="../media/image14.svg"/><Relationship Id="rId2" Type="http://schemas.openxmlformats.org/officeDocument/2006/relationships/image" Target="../media/image23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6.svg"/><Relationship Id="rId5" Type="http://schemas.openxmlformats.org/officeDocument/2006/relationships/image" Target="../media/image26.svg"/><Relationship Id="rId15" Type="http://schemas.openxmlformats.org/officeDocument/2006/relationships/image" Target="../media/image10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6.svg"/><Relationship Id="rId4" Type="http://schemas.openxmlformats.org/officeDocument/2006/relationships/image" Target="../media/image25.png"/><Relationship Id="rId9" Type="http://schemas.openxmlformats.org/officeDocument/2006/relationships/image" Target="../media/image4.svg"/><Relationship Id="rId14" Type="http://schemas.openxmlformats.org/officeDocument/2006/relationships/image" Target="../media/image9.png"/><Relationship Id="rId2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DA8B-DFC1-4BA4-B539-9EEE88D3D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4400" dirty="0"/>
              <a:t>Аналитика в реално време: стъпка към по-добро здраве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C610E-E379-465A-9C59-5F70522D18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  <a:p>
            <a:r>
              <a:rPr lang="bg-BG" sz="2400" b="1" dirty="0"/>
              <a:t>д-р Антон </a:t>
            </a:r>
            <a:r>
              <a:rPr lang="bg-BG" sz="2400" b="1" dirty="0" err="1"/>
              <a:t>Герунов</a:t>
            </a:r>
            <a:endParaRPr lang="bg-BG" sz="2400" b="1" dirty="0"/>
          </a:p>
          <a:p>
            <a:r>
              <a:rPr lang="bg-BG" sz="2000" dirty="0"/>
              <a:t>Софийски университет „Св. Климент Охридски“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910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8141-B4F9-48EA-BC3E-2F0E0315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Основни точки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57E65-F5B8-4710-BAA8-9C62D5614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bg-BG" dirty="0"/>
              <a:t>Налични данни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bg-BG" dirty="0"/>
              <a:t>Някои изводи за ефективността на здравните системи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bg-BG" dirty="0"/>
              <a:t>Модел на зрялост за анализа на здравни данни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bg-BG" dirty="0"/>
              <a:t>Основни изводи и дискусия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97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C94D-5AFE-4058-B393-7305C88DD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Преглед на здравните данни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9D37A9-958A-4DBB-A8B6-740BE24F74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400744"/>
              </p:ext>
            </p:extLst>
          </p:nvPr>
        </p:nvGraphicFramePr>
        <p:xfrm>
          <a:off x="321366" y="1770200"/>
          <a:ext cx="5602357" cy="400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21F5AD3-78D8-4ACF-A77E-5ADC48E1BF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940" y="1770200"/>
            <a:ext cx="5830493" cy="3888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387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797A-9AFB-418E-B995-8AFC18E6C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Здравни анкетни проучвания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8731BE-BC5E-4EBD-A193-FE40DCBF4B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713810"/>
              </p:ext>
            </p:extLst>
          </p:nvPr>
        </p:nvGraphicFramePr>
        <p:xfrm>
          <a:off x="361122" y="1690685"/>
          <a:ext cx="5271052" cy="456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96992F9-61EA-459C-841B-EB0B300052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426723"/>
              </p:ext>
            </p:extLst>
          </p:nvPr>
        </p:nvGraphicFramePr>
        <p:xfrm>
          <a:off x="5632174" y="1690685"/>
          <a:ext cx="5721626" cy="4564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2266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3F7E-176C-49C0-B791-D7A0EB228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Статистически данни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7DD02D8-965A-40B4-96AF-80B9FA83DB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964509"/>
              </p:ext>
            </p:extLst>
          </p:nvPr>
        </p:nvGraphicFramePr>
        <p:xfrm>
          <a:off x="361122" y="1690687"/>
          <a:ext cx="5271052" cy="456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5341265-6E9D-43CD-A150-3DA5A6AB9C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864630"/>
              </p:ext>
            </p:extLst>
          </p:nvPr>
        </p:nvGraphicFramePr>
        <p:xfrm>
          <a:off x="6096000" y="1690686"/>
          <a:ext cx="5257800" cy="456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686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6F66-FA88-4AAE-A88A-3DCA2D13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Счетоводни данни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159D04C-EEED-4558-B37A-7138DF974C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587835"/>
              </p:ext>
            </p:extLst>
          </p:nvPr>
        </p:nvGraphicFramePr>
        <p:xfrm>
          <a:off x="361122" y="1690685"/>
          <a:ext cx="5271052" cy="456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77AAF5F-5E0B-4D65-AB13-B445B73859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971435"/>
              </p:ext>
            </p:extLst>
          </p:nvPr>
        </p:nvGraphicFramePr>
        <p:xfrm>
          <a:off x="6096000" y="1690685"/>
          <a:ext cx="5257800" cy="456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917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D9FB-B86E-4CFD-96B9-5B221150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Изводи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4F9263-578D-4914-9A89-31FCD32E8557}"/>
              </a:ext>
            </a:extLst>
          </p:cNvPr>
          <p:cNvSpPr txBox="1">
            <a:spLocks/>
          </p:cNvSpPr>
          <p:nvPr/>
        </p:nvSpPr>
        <p:spPr>
          <a:xfrm>
            <a:off x="838200" y="2080591"/>
            <a:ext cx="10515600" cy="3498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200" dirty="0"/>
              <a:t>До голяма степен са </a:t>
            </a:r>
            <a:r>
              <a:rPr lang="bg-BG" sz="2200" b="1" dirty="0"/>
              <a:t>налични данни на системно ниво за здравния статус </a:t>
            </a:r>
            <a:r>
              <a:rPr lang="bg-BG" sz="2200" dirty="0"/>
              <a:t>на гражданите.</a:t>
            </a:r>
          </a:p>
          <a:p>
            <a:endParaRPr lang="bg-BG" sz="2200" dirty="0"/>
          </a:p>
          <a:p>
            <a:r>
              <a:rPr lang="bg-BG" sz="2200" dirty="0"/>
              <a:t>В по-малка степен са налични </a:t>
            </a:r>
            <a:r>
              <a:rPr lang="bg-BG" sz="2200" b="1" dirty="0"/>
              <a:t>данни за финансовите показатели</a:t>
            </a:r>
            <a:r>
              <a:rPr lang="bg-BG" sz="2200" dirty="0"/>
              <a:t>, особено </a:t>
            </a:r>
            <a:r>
              <a:rPr lang="bg-BG" sz="2200" dirty="0" err="1"/>
              <a:t>дезагрегирани</a:t>
            </a:r>
            <a:r>
              <a:rPr lang="bg-BG" sz="2200" dirty="0"/>
              <a:t> такива. </a:t>
            </a:r>
          </a:p>
          <a:p>
            <a:endParaRPr lang="bg-BG" sz="2200" dirty="0"/>
          </a:p>
          <a:p>
            <a:r>
              <a:rPr lang="bg-BG" sz="2200" dirty="0"/>
              <a:t>Почти </a:t>
            </a:r>
            <a:r>
              <a:rPr lang="bg-BG" sz="2200" b="1" dirty="0"/>
              <a:t>не са налични данни за резултатите от лечението </a:t>
            </a:r>
            <a:r>
              <a:rPr lang="bg-BG" sz="2200" dirty="0"/>
              <a:t>на ниво РЗОК или болница.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001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CD87-F56A-4198-9081-F501917C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Здраве: разходи и резултати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600-000005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4057443"/>
              </p:ext>
            </p:extLst>
          </p:nvPr>
        </p:nvGraphicFramePr>
        <p:xfrm>
          <a:off x="1611795" y="1865477"/>
          <a:ext cx="8968409" cy="4124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008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55F1-02AD-4E88-8F27-31F690205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Първи етап: налични данни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55B3BC-D9F9-42BD-8D9C-1E9A1B910879}"/>
              </a:ext>
            </a:extLst>
          </p:cNvPr>
          <p:cNvGrpSpPr/>
          <p:nvPr/>
        </p:nvGrpSpPr>
        <p:grpSpPr>
          <a:xfrm>
            <a:off x="2504660" y="2164670"/>
            <a:ext cx="7559507" cy="3590086"/>
            <a:chOff x="437321" y="1780357"/>
            <a:chExt cx="7559507" cy="3590086"/>
          </a:xfrm>
        </p:grpSpPr>
        <p:pic>
          <p:nvPicPr>
            <p:cNvPr id="5" name="Graphic 4" descr="Database">
              <a:extLst>
                <a:ext uri="{FF2B5EF4-FFF2-40B4-BE49-F238E27FC236}">
                  <a16:creationId xmlns:a16="http://schemas.microsoft.com/office/drawing/2014/main" id="{07E42ED3-C13D-4633-BC35-5E8AD2462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2730" y="445604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Database">
              <a:extLst>
                <a:ext uri="{FF2B5EF4-FFF2-40B4-BE49-F238E27FC236}">
                  <a16:creationId xmlns:a16="http://schemas.microsoft.com/office/drawing/2014/main" id="{76BE5E93-1D40-400E-8E2B-C09B49336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83027" y="445604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Database">
              <a:extLst>
                <a:ext uri="{FF2B5EF4-FFF2-40B4-BE49-F238E27FC236}">
                  <a16:creationId xmlns:a16="http://schemas.microsoft.com/office/drawing/2014/main" id="{1920AFB5-E2B1-4AC0-9EA5-C5CC990FF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0608" y="1780357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D3681CD-9F07-4E41-8983-B287C2920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321" y="3868148"/>
              <a:ext cx="682487" cy="682487"/>
            </a:xfrm>
            <a:prstGeom prst="rect">
              <a:avLst/>
            </a:prstGeom>
          </p:spPr>
        </p:pic>
        <p:pic>
          <p:nvPicPr>
            <p:cNvPr id="9" name="Graphic 8" descr="Bank">
              <a:extLst>
                <a:ext uri="{FF2B5EF4-FFF2-40B4-BE49-F238E27FC236}">
                  <a16:creationId xmlns:a16="http://schemas.microsoft.com/office/drawing/2014/main" id="{3D3CE478-5ED1-44F9-A451-543A169DC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52678" y="1780357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Court">
              <a:extLst>
                <a:ext uri="{FF2B5EF4-FFF2-40B4-BE49-F238E27FC236}">
                  <a16:creationId xmlns:a16="http://schemas.microsoft.com/office/drawing/2014/main" id="{9328D332-111A-4261-A24A-CDA893398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9930" y="1780357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Open Folder">
              <a:extLst>
                <a:ext uri="{FF2B5EF4-FFF2-40B4-BE49-F238E27FC236}">
                  <a16:creationId xmlns:a16="http://schemas.microsoft.com/office/drawing/2014/main" id="{EB9703F2-D0B3-4C34-971B-FC39D6BA2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952695" y="1793545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Bar chart">
              <a:extLst>
                <a:ext uri="{FF2B5EF4-FFF2-40B4-BE49-F238E27FC236}">
                  <a16:creationId xmlns:a16="http://schemas.microsoft.com/office/drawing/2014/main" id="{CF7866AC-95D0-45DC-A552-52E8FA9D5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833418" y="247275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Table">
              <a:extLst>
                <a:ext uri="{FF2B5EF4-FFF2-40B4-BE49-F238E27FC236}">
                  <a16:creationId xmlns:a16="http://schemas.microsoft.com/office/drawing/2014/main" id="{4F789AC5-7E52-4645-B6A1-A3FFED766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078880" y="2707945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wnward trend">
              <a:extLst>
                <a:ext uri="{FF2B5EF4-FFF2-40B4-BE49-F238E27FC236}">
                  <a16:creationId xmlns:a16="http://schemas.microsoft.com/office/drawing/2014/main" id="{D6600058-AA8F-4E7D-A50F-F0B7108E9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97751" y="2472751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Medical">
              <a:extLst>
                <a:ext uri="{FF2B5EF4-FFF2-40B4-BE49-F238E27FC236}">
                  <a16:creationId xmlns:a16="http://schemas.microsoft.com/office/drawing/2014/main" id="{C224DBA3-CD8C-4CF1-8A82-72D25E5D7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94793" y="3868147"/>
              <a:ext cx="682487" cy="682487"/>
            </a:xfrm>
            <a:prstGeom prst="rect">
              <a:avLst/>
            </a:prstGeom>
          </p:spPr>
        </p:pic>
        <p:pic>
          <p:nvPicPr>
            <p:cNvPr id="16" name="Graphic 15" descr="Database">
              <a:extLst>
                <a:ext uri="{FF2B5EF4-FFF2-40B4-BE49-F238E27FC236}">
                  <a16:creationId xmlns:a16="http://schemas.microsoft.com/office/drawing/2014/main" id="{1280AB4E-68B7-48E1-A512-3A52C12B8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82428" y="1780357"/>
              <a:ext cx="914400" cy="914400"/>
            </a:xfrm>
            <a:prstGeom prst="rect">
              <a:avLst/>
            </a:prstGeom>
          </p:spPr>
        </p:pic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E99B4180-8A43-41C2-B4CE-EFDB246A4B60}"/>
                </a:ext>
              </a:extLst>
            </p:cNvPr>
            <p:cNvCxnSpPr>
              <a:stCxn id="5" idx="0"/>
              <a:endCxn id="7" idx="2"/>
            </p:cNvCxnSpPr>
            <p:nvPr/>
          </p:nvCxnSpPr>
          <p:spPr>
            <a:xfrm rot="5400000" flipH="1" flipV="1">
              <a:off x="913226" y="2881461"/>
              <a:ext cx="1761286" cy="1387878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Elbow 17">
              <a:extLst>
                <a:ext uri="{FF2B5EF4-FFF2-40B4-BE49-F238E27FC236}">
                  <a16:creationId xmlns:a16="http://schemas.microsoft.com/office/drawing/2014/main" id="{A6E8A70A-AE6B-4422-AEAB-026E4949D49B}"/>
                </a:ext>
              </a:extLst>
            </p:cNvPr>
            <p:cNvCxnSpPr>
              <a:cxnSpLocks/>
              <a:stCxn id="6" idx="0"/>
              <a:endCxn id="7" idx="2"/>
            </p:cNvCxnSpPr>
            <p:nvPr/>
          </p:nvCxnSpPr>
          <p:spPr>
            <a:xfrm rot="5400000" flipH="1" flipV="1">
              <a:off x="1433374" y="3401610"/>
              <a:ext cx="1761286" cy="347581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037894B-BF43-4A72-B026-6C6A3FA0FEB8}"/>
                </a:ext>
              </a:extLst>
            </p:cNvPr>
            <p:cNvCxnSpPr>
              <a:stCxn id="7" idx="3"/>
              <a:endCxn id="11" idx="1"/>
            </p:cNvCxnSpPr>
            <p:nvPr/>
          </p:nvCxnSpPr>
          <p:spPr>
            <a:xfrm>
              <a:off x="2945008" y="2237557"/>
              <a:ext cx="1007687" cy="13188"/>
            </a:xfrm>
            <a:prstGeom prst="line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EF485D-D588-4B98-813B-67DC72EE0B4F}"/>
                </a:ext>
              </a:extLst>
            </p:cNvPr>
            <p:cNvCxnSpPr>
              <a:cxnSpLocks/>
              <a:stCxn id="11" idx="3"/>
              <a:endCxn id="9" idx="1"/>
            </p:cNvCxnSpPr>
            <p:nvPr/>
          </p:nvCxnSpPr>
          <p:spPr>
            <a:xfrm flipV="1">
              <a:off x="4867095" y="2237557"/>
              <a:ext cx="1085583" cy="13188"/>
            </a:xfrm>
            <a:prstGeom prst="line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25E7CB-AC95-493C-8270-D37A0FE7D703}"/>
                </a:ext>
              </a:extLst>
            </p:cNvPr>
            <p:cNvSpPr txBox="1"/>
            <p:nvPr/>
          </p:nvSpPr>
          <p:spPr>
            <a:xfrm>
              <a:off x="1176699" y="2600165"/>
              <a:ext cx="71526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dirty="0"/>
                <a:t>НЗОК</a:t>
              </a:r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7B6684-FF97-466E-AEAC-6C93FA3E1BD4}"/>
                </a:ext>
              </a:extLst>
            </p:cNvPr>
            <p:cNvSpPr txBox="1"/>
            <p:nvPr/>
          </p:nvSpPr>
          <p:spPr>
            <a:xfrm>
              <a:off x="6164458" y="2587923"/>
              <a:ext cx="4908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dirty="0"/>
                <a:t>МЗ</a:t>
              </a:r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E7A7D1-F902-4634-BBC7-979397498A92}"/>
                </a:ext>
              </a:extLst>
            </p:cNvPr>
            <p:cNvSpPr txBox="1"/>
            <p:nvPr/>
          </p:nvSpPr>
          <p:spPr>
            <a:xfrm>
              <a:off x="2559531" y="4550634"/>
              <a:ext cx="17786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g-BG" dirty="0"/>
                <a:t>Доставчици на здравни услуги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727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9B5F-F8E8-4228-81B9-D3EF3DA1C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Анализи на първи етап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A33172-F2AD-493C-AA63-F169202614C4}"/>
              </a:ext>
            </a:extLst>
          </p:cNvPr>
          <p:cNvGrpSpPr/>
          <p:nvPr/>
        </p:nvGrpSpPr>
        <p:grpSpPr>
          <a:xfrm>
            <a:off x="2905540" y="1745975"/>
            <a:ext cx="6380919" cy="4177749"/>
            <a:chOff x="1272209" y="977346"/>
            <a:chExt cx="6911006" cy="45686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0109323-4500-4305-9D89-A9DE03769645}"/>
                </a:ext>
              </a:extLst>
            </p:cNvPr>
            <p:cNvSpPr/>
            <p:nvPr/>
          </p:nvSpPr>
          <p:spPr>
            <a:xfrm>
              <a:off x="1272209" y="980660"/>
              <a:ext cx="2133600" cy="808383"/>
            </a:xfrm>
            <a:prstGeom prst="rect">
              <a:avLst/>
            </a:prstGeom>
            <a:ln>
              <a:solidFill>
                <a:srgbClr val="3B92C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g-BG" sz="2000" dirty="0">
                  <a:solidFill>
                    <a:schemeClr val="accent1">
                      <a:lumMod val="75000"/>
                    </a:schemeClr>
                  </a:solidFill>
                </a:rPr>
                <a:t>Системно ниво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1251A0A-8DE4-4C74-A864-2FBDA28B6590}"/>
                </a:ext>
              </a:extLst>
            </p:cNvPr>
            <p:cNvSpPr/>
            <p:nvPr/>
          </p:nvSpPr>
          <p:spPr>
            <a:xfrm>
              <a:off x="1272209" y="2232991"/>
              <a:ext cx="2133600" cy="808383"/>
            </a:xfrm>
            <a:prstGeom prst="rect">
              <a:avLst/>
            </a:prstGeom>
            <a:ln>
              <a:solidFill>
                <a:srgbClr val="3B92C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g-BG" sz="2000" dirty="0">
                  <a:solidFill>
                    <a:schemeClr val="accent1">
                      <a:lumMod val="75000"/>
                    </a:schemeClr>
                  </a:solidFill>
                </a:rPr>
                <a:t>Ниво РЗОК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348557-04F8-4F9C-91A5-4B081FFFBAB1}"/>
                </a:ext>
              </a:extLst>
            </p:cNvPr>
            <p:cNvSpPr/>
            <p:nvPr/>
          </p:nvSpPr>
          <p:spPr>
            <a:xfrm>
              <a:off x="1272209" y="3485323"/>
              <a:ext cx="2133600" cy="808383"/>
            </a:xfrm>
            <a:prstGeom prst="rect">
              <a:avLst/>
            </a:prstGeom>
            <a:ln>
              <a:solidFill>
                <a:srgbClr val="3B92C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g-BG" sz="2000" dirty="0">
                  <a:solidFill>
                    <a:schemeClr val="accent1">
                      <a:lumMod val="75000"/>
                    </a:schemeClr>
                  </a:solidFill>
                </a:rPr>
                <a:t>Ниво болница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ABD92D-605B-4592-BB89-8D0D68FA4A21}"/>
                </a:ext>
              </a:extLst>
            </p:cNvPr>
            <p:cNvSpPr/>
            <p:nvPr/>
          </p:nvSpPr>
          <p:spPr>
            <a:xfrm>
              <a:off x="1272209" y="4737655"/>
              <a:ext cx="2133600" cy="808383"/>
            </a:xfrm>
            <a:prstGeom prst="rect">
              <a:avLst/>
            </a:prstGeom>
            <a:ln>
              <a:solidFill>
                <a:srgbClr val="3B92C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g-BG" sz="2000" dirty="0">
                  <a:solidFill>
                    <a:schemeClr val="accent1">
                      <a:lumMod val="75000"/>
                    </a:schemeClr>
                  </a:solidFill>
                </a:rPr>
                <a:t>Ниво екип/лекар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6BB88F1-1175-4FA0-B272-187C0A8C873B}"/>
                </a:ext>
              </a:extLst>
            </p:cNvPr>
            <p:cNvCxnSpPr>
              <a:stCxn id="5" idx="2"/>
              <a:endCxn id="6" idx="0"/>
            </p:cNvCxnSpPr>
            <p:nvPr/>
          </p:nvCxnSpPr>
          <p:spPr>
            <a:xfrm>
              <a:off x="2339009" y="1789043"/>
              <a:ext cx="0" cy="443948"/>
            </a:xfrm>
            <a:prstGeom prst="straightConnector1">
              <a:avLst/>
            </a:prstGeom>
            <a:solidFill>
              <a:srgbClr val="3B92C9"/>
            </a:solidFill>
            <a:ln w="38100">
              <a:solidFill>
                <a:srgbClr val="3B92C9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F2E3F55-A25F-487B-8F26-C58E01988244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2339009" y="3041374"/>
              <a:ext cx="0" cy="443949"/>
            </a:xfrm>
            <a:prstGeom prst="straightConnector1">
              <a:avLst/>
            </a:prstGeom>
            <a:solidFill>
              <a:srgbClr val="3B92C9"/>
            </a:solidFill>
            <a:ln w="38100">
              <a:solidFill>
                <a:srgbClr val="3B92C9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34B8FAF-4AFF-4B13-B143-9C45C522B5E6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2339009" y="4293706"/>
              <a:ext cx="0" cy="443949"/>
            </a:xfrm>
            <a:prstGeom prst="straightConnector1">
              <a:avLst/>
            </a:prstGeom>
            <a:solidFill>
              <a:srgbClr val="3B92C9"/>
            </a:solidFill>
            <a:ln w="38100">
              <a:solidFill>
                <a:srgbClr val="3B92C9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37DE3C6-9904-4BF0-9F99-C2CC9114CAB7}"/>
                </a:ext>
              </a:extLst>
            </p:cNvPr>
            <p:cNvSpPr/>
            <p:nvPr/>
          </p:nvSpPr>
          <p:spPr>
            <a:xfrm rot="5400000">
              <a:off x="3472067" y="1179443"/>
              <a:ext cx="808384" cy="410818"/>
            </a:xfrm>
            <a:prstGeom prst="triangle">
              <a:avLst/>
            </a:prstGeom>
            <a:solidFill>
              <a:srgbClr val="3B92C9"/>
            </a:solidFill>
            <a:ln>
              <a:solidFill>
                <a:srgbClr val="3B92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E96DAA8-79D8-49DF-905E-A1641BE311A2}"/>
                </a:ext>
              </a:extLst>
            </p:cNvPr>
            <p:cNvSpPr/>
            <p:nvPr/>
          </p:nvSpPr>
          <p:spPr>
            <a:xfrm rot="5400000">
              <a:off x="3472067" y="2431774"/>
              <a:ext cx="808384" cy="410818"/>
            </a:xfrm>
            <a:prstGeom prst="triangle">
              <a:avLst/>
            </a:prstGeom>
            <a:solidFill>
              <a:srgbClr val="3B92C9"/>
            </a:solidFill>
            <a:ln>
              <a:solidFill>
                <a:srgbClr val="3B92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7685960-B14C-42D1-8DB0-D8C92984D6BD}"/>
                </a:ext>
              </a:extLst>
            </p:cNvPr>
            <p:cNvSpPr/>
            <p:nvPr/>
          </p:nvSpPr>
          <p:spPr>
            <a:xfrm rot="5400000">
              <a:off x="3482004" y="3684105"/>
              <a:ext cx="808384" cy="410818"/>
            </a:xfrm>
            <a:prstGeom prst="triangle">
              <a:avLst/>
            </a:prstGeom>
            <a:solidFill>
              <a:srgbClr val="3B92C9"/>
            </a:solidFill>
            <a:ln>
              <a:solidFill>
                <a:srgbClr val="3B92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2F614EC-98DE-47F6-8B20-5625BCA28F6D}"/>
                </a:ext>
              </a:extLst>
            </p:cNvPr>
            <p:cNvSpPr/>
            <p:nvPr/>
          </p:nvSpPr>
          <p:spPr>
            <a:xfrm rot="5400000">
              <a:off x="3472067" y="4936437"/>
              <a:ext cx="808384" cy="410818"/>
            </a:xfrm>
            <a:prstGeom prst="triangle">
              <a:avLst/>
            </a:prstGeom>
            <a:solidFill>
              <a:srgbClr val="3B92C9"/>
            </a:solidFill>
            <a:ln>
              <a:solidFill>
                <a:srgbClr val="3B92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877A98D-0E9F-4E3E-AE92-8968BABEA65D}"/>
                </a:ext>
              </a:extLst>
            </p:cNvPr>
            <p:cNvSpPr/>
            <p:nvPr/>
          </p:nvSpPr>
          <p:spPr>
            <a:xfrm>
              <a:off x="4346707" y="977346"/>
              <a:ext cx="3816631" cy="808383"/>
            </a:xfrm>
            <a:prstGeom prst="rect">
              <a:avLst/>
            </a:prstGeom>
            <a:ln>
              <a:solidFill>
                <a:srgbClr val="31AE5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bg-BG" sz="1600" dirty="0">
                  <a:solidFill>
                    <a:schemeClr val="tx1"/>
                  </a:solidFill>
                </a:rPr>
                <a:t>Анализ на приходи и разходи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bg-BG" sz="1600" dirty="0">
                  <a:solidFill>
                    <a:schemeClr val="tx1"/>
                  </a:solidFill>
                </a:rPr>
                <a:t>Отклонение на бюджета от планираното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AFC434-331B-45BD-A2A9-C96B0FB732B7}"/>
                </a:ext>
              </a:extLst>
            </p:cNvPr>
            <p:cNvSpPr/>
            <p:nvPr/>
          </p:nvSpPr>
          <p:spPr>
            <a:xfrm>
              <a:off x="4346706" y="2232991"/>
              <a:ext cx="3816631" cy="808383"/>
            </a:xfrm>
            <a:prstGeom prst="rect">
              <a:avLst/>
            </a:prstGeom>
            <a:ln>
              <a:solidFill>
                <a:srgbClr val="31AE5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bg-BG" sz="1600" dirty="0"/>
                <a:t>Анализ на отклоненията и диспропорциите по клинични пътеки и по райони (РЗОК)</a:t>
              </a:r>
              <a:endParaRPr lang="en-US" sz="16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C889C9D-A287-4536-9930-893DF6F692F3}"/>
                </a:ext>
              </a:extLst>
            </p:cNvPr>
            <p:cNvSpPr/>
            <p:nvPr/>
          </p:nvSpPr>
          <p:spPr>
            <a:xfrm>
              <a:off x="4366584" y="3485323"/>
              <a:ext cx="3816631" cy="808383"/>
            </a:xfrm>
            <a:prstGeom prst="rect">
              <a:avLst/>
            </a:prstGeom>
            <a:ln>
              <a:solidFill>
                <a:srgbClr val="31AE5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bg-BG" sz="1600" dirty="0"/>
                <a:t>Анализ на отклоненията и диспропорциите по клинични пътеки и по болници</a:t>
              </a:r>
              <a:endParaRPr lang="en-US" sz="16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6ADB1E1-FB5A-4D23-9A32-5CD9A3ADEC81}"/>
                </a:ext>
              </a:extLst>
            </p:cNvPr>
            <p:cNvSpPr/>
            <p:nvPr/>
          </p:nvSpPr>
          <p:spPr>
            <a:xfrm>
              <a:off x="4346705" y="4737655"/>
              <a:ext cx="3816631" cy="808383"/>
            </a:xfrm>
            <a:prstGeom prst="rect">
              <a:avLst/>
            </a:prstGeom>
            <a:ln>
              <a:solidFill>
                <a:srgbClr val="31AE5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bg-BG" sz="1600" dirty="0"/>
                <a:t>Анализ на отклоненията и диспропорциите по клинични пътеки, по болници и по екипи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6888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13E74-A2E5-4DF7-BC8A-502D52F1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Втори етап: стартиране на НЗИС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8DECB4-0627-44AA-B729-2B646E7D40CF}"/>
              </a:ext>
            </a:extLst>
          </p:cNvPr>
          <p:cNvGrpSpPr/>
          <p:nvPr/>
        </p:nvGrpSpPr>
        <p:grpSpPr>
          <a:xfrm>
            <a:off x="1842053" y="1378225"/>
            <a:ext cx="8921120" cy="4969383"/>
            <a:chOff x="437321" y="865957"/>
            <a:chExt cx="9886393" cy="5653930"/>
          </a:xfrm>
        </p:grpSpPr>
        <p:pic>
          <p:nvPicPr>
            <p:cNvPr id="5" name="Graphic 4" descr="Pie chart">
              <a:extLst>
                <a:ext uri="{FF2B5EF4-FFF2-40B4-BE49-F238E27FC236}">
                  <a16:creationId xmlns:a16="http://schemas.microsoft.com/office/drawing/2014/main" id="{E7B3BBB2-C846-4957-B244-BEA791E07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80090" y="5705521"/>
              <a:ext cx="779765" cy="779765"/>
            </a:xfrm>
            <a:prstGeom prst="rect">
              <a:avLst/>
            </a:prstGeom>
          </p:spPr>
        </p:pic>
        <p:pic>
          <p:nvPicPr>
            <p:cNvPr id="6" name="Graphic 5" descr="Database">
              <a:extLst>
                <a:ext uri="{FF2B5EF4-FFF2-40B4-BE49-F238E27FC236}">
                  <a16:creationId xmlns:a16="http://schemas.microsoft.com/office/drawing/2014/main" id="{B9044C30-5A72-4E5D-9CAF-A16B7AC06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2730" y="445604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Database">
              <a:extLst>
                <a:ext uri="{FF2B5EF4-FFF2-40B4-BE49-F238E27FC236}">
                  <a16:creationId xmlns:a16="http://schemas.microsoft.com/office/drawing/2014/main" id="{32CEEB87-7D90-4B4C-A1FA-28C7BB979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83027" y="445604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Database">
              <a:extLst>
                <a:ext uri="{FF2B5EF4-FFF2-40B4-BE49-F238E27FC236}">
                  <a16:creationId xmlns:a16="http://schemas.microsoft.com/office/drawing/2014/main" id="{B6662834-4E25-487B-813F-34888FF3B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0608" y="1780357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Medical">
              <a:extLst>
                <a:ext uri="{FF2B5EF4-FFF2-40B4-BE49-F238E27FC236}">
                  <a16:creationId xmlns:a16="http://schemas.microsoft.com/office/drawing/2014/main" id="{2FA78D71-2B0D-4CB8-B51D-BFEBF3C2E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7321" y="3868148"/>
              <a:ext cx="682487" cy="682487"/>
            </a:xfrm>
            <a:prstGeom prst="rect">
              <a:avLst/>
            </a:prstGeom>
          </p:spPr>
        </p:pic>
        <p:pic>
          <p:nvPicPr>
            <p:cNvPr id="10" name="Graphic 9" descr="Bank">
              <a:extLst>
                <a:ext uri="{FF2B5EF4-FFF2-40B4-BE49-F238E27FC236}">
                  <a16:creationId xmlns:a16="http://schemas.microsoft.com/office/drawing/2014/main" id="{EB2548F0-6E83-4B06-894C-A8354C43E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69973" y="1460821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Court">
              <a:extLst>
                <a:ext uri="{FF2B5EF4-FFF2-40B4-BE49-F238E27FC236}">
                  <a16:creationId xmlns:a16="http://schemas.microsoft.com/office/drawing/2014/main" id="{F7B8D135-E62C-4FD4-AC04-3B90F2C08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99930" y="1780357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Bar chart">
              <a:extLst>
                <a:ext uri="{FF2B5EF4-FFF2-40B4-BE49-F238E27FC236}">
                  <a16:creationId xmlns:a16="http://schemas.microsoft.com/office/drawing/2014/main" id="{6FE63B26-9199-4C2F-B663-AAEF6653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145319" y="5706807"/>
              <a:ext cx="813080" cy="813080"/>
            </a:xfrm>
            <a:prstGeom prst="rect">
              <a:avLst/>
            </a:prstGeom>
          </p:spPr>
        </p:pic>
        <p:pic>
          <p:nvPicPr>
            <p:cNvPr id="13" name="Graphic 12" descr="Table">
              <a:extLst>
                <a:ext uri="{FF2B5EF4-FFF2-40B4-BE49-F238E27FC236}">
                  <a16:creationId xmlns:a16="http://schemas.microsoft.com/office/drawing/2014/main" id="{5C1BBE4F-D615-4011-8816-4EC72002A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965530" y="2645740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wnward trend">
              <a:extLst>
                <a:ext uri="{FF2B5EF4-FFF2-40B4-BE49-F238E27FC236}">
                  <a16:creationId xmlns:a16="http://schemas.microsoft.com/office/drawing/2014/main" id="{62EB504E-41DB-4D4D-8D3A-956698419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923337" y="5723464"/>
              <a:ext cx="779765" cy="779765"/>
            </a:xfrm>
            <a:prstGeom prst="rect">
              <a:avLst/>
            </a:prstGeom>
          </p:spPr>
        </p:pic>
        <p:pic>
          <p:nvPicPr>
            <p:cNvPr id="15" name="Graphic 14" descr="Medical">
              <a:extLst>
                <a:ext uri="{FF2B5EF4-FFF2-40B4-BE49-F238E27FC236}">
                  <a16:creationId xmlns:a16="http://schemas.microsoft.com/office/drawing/2014/main" id="{E595FEBE-75BD-42FE-A479-1860CADE1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94793" y="3868147"/>
              <a:ext cx="682487" cy="682487"/>
            </a:xfrm>
            <a:prstGeom prst="rect">
              <a:avLst/>
            </a:prstGeom>
          </p:spPr>
        </p:pic>
        <p:pic>
          <p:nvPicPr>
            <p:cNvPr id="16" name="Graphic 15" descr="Database">
              <a:extLst>
                <a:ext uri="{FF2B5EF4-FFF2-40B4-BE49-F238E27FC236}">
                  <a16:creationId xmlns:a16="http://schemas.microsoft.com/office/drawing/2014/main" id="{FCFC6FC3-DCA8-4610-92DC-E0610454B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18841" y="3402552"/>
              <a:ext cx="914400" cy="914400"/>
            </a:xfrm>
            <a:prstGeom prst="rect">
              <a:avLst/>
            </a:prstGeom>
          </p:spPr>
        </p:pic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426EA8CD-0D58-42DA-B006-8BEAEF37BC01}"/>
                </a:ext>
              </a:extLst>
            </p:cNvPr>
            <p:cNvCxnSpPr>
              <a:stCxn id="6" idx="0"/>
              <a:endCxn id="8" idx="2"/>
            </p:cNvCxnSpPr>
            <p:nvPr/>
          </p:nvCxnSpPr>
          <p:spPr>
            <a:xfrm rot="5400000" flipH="1" flipV="1">
              <a:off x="913226" y="2881461"/>
              <a:ext cx="1761286" cy="1387878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Elbow 17">
              <a:extLst>
                <a:ext uri="{FF2B5EF4-FFF2-40B4-BE49-F238E27FC236}">
                  <a16:creationId xmlns:a16="http://schemas.microsoft.com/office/drawing/2014/main" id="{7565CF2F-4095-4C7D-9F3F-2F67FF437FE0}"/>
                </a:ext>
              </a:extLst>
            </p:cNvPr>
            <p:cNvCxnSpPr>
              <a:cxnSpLocks/>
              <a:stCxn id="7" idx="0"/>
              <a:endCxn id="8" idx="2"/>
            </p:cNvCxnSpPr>
            <p:nvPr/>
          </p:nvCxnSpPr>
          <p:spPr>
            <a:xfrm rot="5400000" flipH="1" flipV="1">
              <a:off x="1433374" y="3401610"/>
              <a:ext cx="1761286" cy="347581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27400A-E082-4E5D-953F-A11F5CC616EF}"/>
                </a:ext>
              </a:extLst>
            </p:cNvPr>
            <p:cNvSpPr txBox="1"/>
            <p:nvPr/>
          </p:nvSpPr>
          <p:spPr>
            <a:xfrm>
              <a:off x="1176699" y="2600166"/>
              <a:ext cx="730476" cy="385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НЗОК</a:t>
              </a:r>
              <a:endParaRPr lang="en-US" sz="16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48E42B-DFE4-4362-9682-5203BBF97091}"/>
                </a:ext>
              </a:extLst>
            </p:cNvPr>
            <p:cNvSpPr txBox="1"/>
            <p:nvPr/>
          </p:nvSpPr>
          <p:spPr>
            <a:xfrm>
              <a:off x="7281752" y="2268387"/>
              <a:ext cx="506643" cy="385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МЗ</a:t>
              </a:r>
              <a:endParaRPr lang="en-US" sz="16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998256B-CB6D-4A33-A719-5F4582794466}"/>
                </a:ext>
              </a:extLst>
            </p:cNvPr>
            <p:cNvSpPr txBox="1"/>
            <p:nvPr/>
          </p:nvSpPr>
          <p:spPr>
            <a:xfrm>
              <a:off x="2559531" y="4550634"/>
              <a:ext cx="1778640" cy="665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g-BG" sz="1600" dirty="0"/>
                <a:t>Доставчици на здравни услуги</a:t>
              </a:r>
              <a:endParaRPr lang="en-US" sz="1600" dirty="0"/>
            </a:p>
          </p:txBody>
        </p:sp>
        <p:pic>
          <p:nvPicPr>
            <p:cNvPr id="22" name="Graphic 21" descr="Table">
              <a:extLst>
                <a:ext uri="{FF2B5EF4-FFF2-40B4-BE49-F238E27FC236}">
                  <a16:creationId xmlns:a16="http://schemas.microsoft.com/office/drawing/2014/main" id="{3997FD9D-7602-4802-93D2-C3EB5C7D7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965530" y="339806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Table">
              <a:extLst>
                <a:ext uri="{FF2B5EF4-FFF2-40B4-BE49-F238E27FC236}">
                  <a16:creationId xmlns:a16="http://schemas.microsoft.com/office/drawing/2014/main" id="{945DBC7A-6989-4E90-B7CE-C28DDF961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965530" y="4057620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Database">
              <a:extLst>
                <a:ext uri="{FF2B5EF4-FFF2-40B4-BE49-F238E27FC236}">
                  <a16:creationId xmlns:a16="http://schemas.microsoft.com/office/drawing/2014/main" id="{5477C6F4-07BC-4B33-ACF6-F5754E8F1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84373" y="1432829"/>
              <a:ext cx="914400" cy="914400"/>
            </a:xfrm>
            <a:prstGeom prst="rect">
              <a:avLst/>
            </a:prstGeom>
          </p:spPr>
        </p:pic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32D5B009-9DEC-445F-B6A9-31F38B02DFEC}"/>
                </a:ext>
              </a:extLst>
            </p:cNvPr>
            <p:cNvCxnSpPr>
              <a:stCxn id="10" idx="1"/>
              <a:endCxn id="16" idx="0"/>
            </p:cNvCxnSpPr>
            <p:nvPr/>
          </p:nvCxnSpPr>
          <p:spPr>
            <a:xfrm rot="10800000" flipV="1">
              <a:off x="6276041" y="1918020"/>
              <a:ext cx="793932" cy="1484531"/>
            </a:xfrm>
            <a:prstGeom prst="bentConnector2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272F526A-5F7F-4B32-9B47-D7E81C335EC4}"/>
                </a:ext>
              </a:extLst>
            </p:cNvPr>
            <p:cNvCxnSpPr>
              <a:cxnSpLocks/>
              <a:stCxn id="13" idx="1"/>
              <a:endCxn id="16" idx="3"/>
            </p:cNvCxnSpPr>
            <p:nvPr/>
          </p:nvCxnSpPr>
          <p:spPr>
            <a:xfrm rot="10800000" flipV="1">
              <a:off x="6733242" y="3102940"/>
              <a:ext cx="232289" cy="75681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CFA4C458-9216-4AED-9CCB-EEFE376155BD}"/>
                </a:ext>
              </a:extLst>
            </p:cNvPr>
            <p:cNvCxnSpPr>
              <a:cxnSpLocks/>
              <a:stCxn id="23" idx="1"/>
              <a:endCxn id="16" idx="3"/>
            </p:cNvCxnSpPr>
            <p:nvPr/>
          </p:nvCxnSpPr>
          <p:spPr>
            <a:xfrm rot="10800000">
              <a:off x="6733242" y="3859752"/>
              <a:ext cx="232289" cy="65506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CB1124C-930A-4426-9281-D4FF8B62AC73}"/>
                </a:ext>
              </a:extLst>
            </p:cNvPr>
            <p:cNvCxnSpPr>
              <a:cxnSpLocks/>
              <a:stCxn id="16" idx="3"/>
              <a:endCxn id="22" idx="1"/>
            </p:cNvCxnSpPr>
            <p:nvPr/>
          </p:nvCxnSpPr>
          <p:spPr>
            <a:xfrm flipV="1">
              <a:off x="6733241" y="3855262"/>
              <a:ext cx="232289" cy="4490"/>
            </a:xfrm>
            <a:prstGeom prst="line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Graphic 28" descr="Court">
              <a:extLst>
                <a:ext uri="{FF2B5EF4-FFF2-40B4-BE49-F238E27FC236}">
                  <a16:creationId xmlns:a16="http://schemas.microsoft.com/office/drawing/2014/main" id="{CDE00C69-74D4-463E-882E-5D87214BF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338171" y="865957"/>
              <a:ext cx="914400" cy="914400"/>
            </a:xfrm>
            <a:prstGeom prst="rect">
              <a:avLst/>
            </a:prstGeom>
          </p:spPr>
        </p:pic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71475CDC-681C-43A9-88B0-68AC481AF125}"/>
                </a:ext>
              </a:extLst>
            </p:cNvPr>
            <p:cNvCxnSpPr>
              <a:cxnSpLocks/>
              <a:stCxn id="29" idx="2"/>
              <a:endCxn id="16" idx="1"/>
            </p:cNvCxnSpPr>
            <p:nvPr/>
          </p:nvCxnSpPr>
          <p:spPr>
            <a:xfrm rot="16200000" flipH="1">
              <a:off x="4267409" y="2308319"/>
              <a:ext cx="2079395" cy="1023470"/>
            </a:xfrm>
            <a:prstGeom prst="bentConnector2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42F9A861-3196-4723-BEBE-3B9A712C937D}"/>
                </a:ext>
              </a:extLst>
            </p:cNvPr>
            <p:cNvCxnSpPr>
              <a:cxnSpLocks/>
              <a:endCxn id="32" idx="1"/>
            </p:cNvCxnSpPr>
            <p:nvPr/>
          </p:nvCxnSpPr>
          <p:spPr>
            <a:xfrm>
              <a:off x="2782671" y="2237559"/>
              <a:ext cx="3045794" cy="273446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Graphic 31" descr="Database">
              <a:extLst>
                <a:ext uri="{FF2B5EF4-FFF2-40B4-BE49-F238E27FC236}">
                  <a16:creationId xmlns:a16="http://schemas.microsoft.com/office/drawing/2014/main" id="{0E3EAC03-14BB-49A1-9D51-CDE3CE457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28465" y="4514820"/>
              <a:ext cx="914400" cy="9144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75893C-21C3-4677-99E7-574FCE2B4D0D}"/>
                </a:ext>
              </a:extLst>
            </p:cNvPr>
            <p:cNvSpPr txBox="1"/>
            <p:nvPr/>
          </p:nvSpPr>
          <p:spPr>
            <a:xfrm>
              <a:off x="5178077" y="1155803"/>
              <a:ext cx="1684145" cy="385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ГРАО / ЦАИС ГР</a:t>
              </a:r>
              <a:endParaRPr lang="en-US" sz="1600" dirty="0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5266B6C-C19A-45D7-B53B-C828A1233FD0}"/>
                </a:ext>
              </a:extLst>
            </p:cNvPr>
            <p:cNvCxnSpPr>
              <a:stCxn id="16" idx="2"/>
              <a:endCxn id="32" idx="0"/>
            </p:cNvCxnSpPr>
            <p:nvPr/>
          </p:nvCxnSpPr>
          <p:spPr>
            <a:xfrm>
              <a:off x="6276041" y="4316952"/>
              <a:ext cx="9624" cy="197868"/>
            </a:xfrm>
            <a:prstGeom prst="straightConnector1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428239D-8901-469C-B03A-0580310AF474}"/>
                </a:ext>
              </a:extLst>
            </p:cNvPr>
            <p:cNvSpPr txBox="1"/>
            <p:nvPr/>
          </p:nvSpPr>
          <p:spPr>
            <a:xfrm>
              <a:off x="5252571" y="3883494"/>
              <a:ext cx="721594" cy="385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НЗИС</a:t>
              </a:r>
              <a:endParaRPr lang="en-US" sz="16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902A97-6C76-407A-B661-B78689B9D8B1}"/>
                </a:ext>
              </a:extLst>
            </p:cNvPr>
            <p:cNvSpPr txBox="1"/>
            <p:nvPr/>
          </p:nvSpPr>
          <p:spPr>
            <a:xfrm>
              <a:off x="7831542" y="2751782"/>
              <a:ext cx="1877067" cy="665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Регистър единен </a:t>
              </a:r>
            </a:p>
            <a:p>
              <a:r>
                <a:rPr lang="bg-BG" sz="1600" dirty="0"/>
                <a:t>здравен запис</a:t>
              </a:r>
              <a:endParaRPr lang="en-US" sz="16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F1DCD1-60EE-4527-BCC4-1447BC0F6FA9}"/>
                </a:ext>
              </a:extLst>
            </p:cNvPr>
            <p:cNvSpPr txBox="1"/>
            <p:nvPr/>
          </p:nvSpPr>
          <p:spPr>
            <a:xfrm>
              <a:off x="7841165" y="3485362"/>
              <a:ext cx="2395436" cy="665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Медицински обекти и </a:t>
              </a:r>
            </a:p>
            <a:p>
              <a:r>
                <a:rPr lang="bg-BG" sz="1600" dirty="0"/>
                <a:t>референтни данни</a:t>
              </a:r>
              <a:endParaRPr lang="en-US" sz="16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A0FD886-FFA6-4F7A-AACF-0BBE5E262B11}"/>
                </a:ext>
              </a:extLst>
            </p:cNvPr>
            <p:cNvSpPr txBox="1"/>
            <p:nvPr/>
          </p:nvSpPr>
          <p:spPr>
            <a:xfrm>
              <a:off x="7827732" y="4191654"/>
              <a:ext cx="2495982" cy="665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Регистри за оперативна</a:t>
              </a:r>
            </a:p>
            <a:p>
              <a:r>
                <a:rPr lang="bg-BG" sz="1600" dirty="0"/>
                <a:t>съвместимост</a:t>
              </a:r>
              <a:endParaRPr lang="en-US" sz="16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893D0C-0B2F-41AB-B1C7-42931B309329}"/>
                </a:ext>
              </a:extLst>
            </p:cNvPr>
            <p:cNvSpPr txBox="1"/>
            <p:nvPr/>
          </p:nvSpPr>
          <p:spPr>
            <a:xfrm>
              <a:off x="5465070" y="5341758"/>
              <a:ext cx="1686205" cy="385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Склад за данни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64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4EE26-2D4B-4FCD-9903-6E030EE2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Трети етап: интеграция на НЗИС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A485C3-1D73-43CF-A300-55905B88289B}"/>
              </a:ext>
            </a:extLst>
          </p:cNvPr>
          <p:cNvGrpSpPr/>
          <p:nvPr/>
        </p:nvGrpSpPr>
        <p:grpSpPr>
          <a:xfrm>
            <a:off x="1950514" y="1396051"/>
            <a:ext cx="8290971" cy="4792714"/>
            <a:chOff x="1020417" y="296120"/>
            <a:chExt cx="9642694" cy="5850506"/>
          </a:xfrm>
        </p:grpSpPr>
        <p:pic>
          <p:nvPicPr>
            <p:cNvPr id="5" name="Graphic 4" descr="Database">
              <a:extLst>
                <a:ext uri="{FF2B5EF4-FFF2-40B4-BE49-F238E27FC236}">
                  <a16:creationId xmlns:a16="http://schemas.microsoft.com/office/drawing/2014/main" id="{683EA879-2D03-4C4C-9BCE-FC470FA9B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25826" y="4071734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Database">
              <a:extLst>
                <a:ext uri="{FF2B5EF4-FFF2-40B4-BE49-F238E27FC236}">
                  <a16:creationId xmlns:a16="http://schemas.microsoft.com/office/drawing/2014/main" id="{89F9CD0C-25C1-44B4-B975-CD08748DB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66123" y="4071734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Database">
              <a:extLst>
                <a:ext uri="{FF2B5EF4-FFF2-40B4-BE49-F238E27FC236}">
                  <a16:creationId xmlns:a16="http://schemas.microsoft.com/office/drawing/2014/main" id="{CD724904-6632-4279-BA43-DEA29B2B3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13704" y="1396048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D452FBB-4210-448E-BDEF-C07009A36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0417" y="3483839"/>
              <a:ext cx="682487" cy="682487"/>
            </a:xfrm>
            <a:prstGeom prst="rect">
              <a:avLst/>
            </a:prstGeom>
          </p:spPr>
        </p:pic>
        <p:pic>
          <p:nvPicPr>
            <p:cNvPr id="9" name="Graphic 8" descr="Bank">
              <a:extLst>
                <a:ext uri="{FF2B5EF4-FFF2-40B4-BE49-F238E27FC236}">
                  <a16:creationId xmlns:a16="http://schemas.microsoft.com/office/drawing/2014/main" id="{832840F6-0BFA-48BC-B347-675BDCE5A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53069" y="1076512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Court">
              <a:extLst>
                <a:ext uri="{FF2B5EF4-FFF2-40B4-BE49-F238E27FC236}">
                  <a16:creationId xmlns:a16="http://schemas.microsoft.com/office/drawing/2014/main" id="{0193D85E-C90D-4827-995E-4D149C7B0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3026" y="1396048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Table">
              <a:extLst>
                <a:ext uri="{FF2B5EF4-FFF2-40B4-BE49-F238E27FC236}">
                  <a16:creationId xmlns:a16="http://schemas.microsoft.com/office/drawing/2014/main" id="{2E0F34B2-2A88-4AB7-98C8-283F4B1B5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48626" y="2261431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Medical">
              <a:extLst>
                <a:ext uri="{FF2B5EF4-FFF2-40B4-BE49-F238E27FC236}">
                  <a16:creationId xmlns:a16="http://schemas.microsoft.com/office/drawing/2014/main" id="{684310BF-8049-4A55-920E-BA6CFCC5E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7889" y="3483838"/>
              <a:ext cx="682487" cy="682487"/>
            </a:xfrm>
            <a:prstGeom prst="rect">
              <a:avLst/>
            </a:prstGeom>
          </p:spPr>
        </p:pic>
        <p:pic>
          <p:nvPicPr>
            <p:cNvPr id="13" name="Graphic 12" descr="Database">
              <a:extLst>
                <a:ext uri="{FF2B5EF4-FFF2-40B4-BE49-F238E27FC236}">
                  <a16:creationId xmlns:a16="http://schemas.microsoft.com/office/drawing/2014/main" id="{B97FC488-BD59-45B2-8A4F-3C313D2F2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01937" y="3018243"/>
              <a:ext cx="914400" cy="914400"/>
            </a:xfrm>
            <a:prstGeom prst="rect">
              <a:avLst/>
            </a:prstGeom>
          </p:spPr>
        </p:pic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807AECB8-2004-422C-8993-5118BE3E81D3}"/>
                </a:ext>
              </a:extLst>
            </p:cNvPr>
            <p:cNvCxnSpPr>
              <a:stCxn id="5" idx="0"/>
              <a:endCxn id="7" idx="2"/>
            </p:cNvCxnSpPr>
            <p:nvPr/>
          </p:nvCxnSpPr>
          <p:spPr>
            <a:xfrm rot="5400000" flipH="1" flipV="1">
              <a:off x="1496322" y="2497152"/>
              <a:ext cx="1761286" cy="1387878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5726C17D-7165-4ED2-9CAB-F5672BFD7F5C}"/>
                </a:ext>
              </a:extLst>
            </p:cNvPr>
            <p:cNvCxnSpPr>
              <a:cxnSpLocks/>
              <a:stCxn id="6" idx="0"/>
              <a:endCxn id="7" idx="2"/>
            </p:cNvCxnSpPr>
            <p:nvPr/>
          </p:nvCxnSpPr>
          <p:spPr>
            <a:xfrm rot="5400000" flipH="1" flipV="1">
              <a:off x="2016470" y="3017301"/>
              <a:ext cx="1761286" cy="347581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41E969-43E4-4E94-AAA1-D5B6B7165E5A}"/>
                </a:ext>
              </a:extLst>
            </p:cNvPr>
            <p:cNvSpPr txBox="1"/>
            <p:nvPr/>
          </p:nvSpPr>
          <p:spPr>
            <a:xfrm>
              <a:off x="1759795" y="2215856"/>
              <a:ext cx="6591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НЗОК</a:t>
              </a:r>
              <a:endParaRPr lang="en-US" sz="16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0D0C053-ADAE-434A-985C-FD73C8AD550A}"/>
                </a:ext>
              </a:extLst>
            </p:cNvPr>
            <p:cNvSpPr txBox="1"/>
            <p:nvPr/>
          </p:nvSpPr>
          <p:spPr>
            <a:xfrm>
              <a:off x="7864849" y="1884078"/>
              <a:ext cx="45717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МЗ</a:t>
              </a:r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4C7066E-1F2E-4287-A80B-52B54ADE5DF7}"/>
                </a:ext>
              </a:extLst>
            </p:cNvPr>
            <p:cNvSpPr txBox="1"/>
            <p:nvPr/>
          </p:nvSpPr>
          <p:spPr>
            <a:xfrm>
              <a:off x="3142627" y="4166325"/>
              <a:ext cx="177864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g-BG" sz="1600" dirty="0"/>
                <a:t>Доставчици на здравни услуги</a:t>
              </a:r>
              <a:endParaRPr lang="en-US" sz="1600" dirty="0"/>
            </a:p>
          </p:txBody>
        </p:sp>
        <p:pic>
          <p:nvPicPr>
            <p:cNvPr id="19" name="Graphic 18" descr="Table">
              <a:extLst>
                <a:ext uri="{FF2B5EF4-FFF2-40B4-BE49-F238E27FC236}">
                  <a16:creationId xmlns:a16="http://schemas.microsoft.com/office/drawing/2014/main" id="{893689F2-851C-4044-B322-35E16D6B2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48626" y="301375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Table">
              <a:extLst>
                <a:ext uri="{FF2B5EF4-FFF2-40B4-BE49-F238E27FC236}">
                  <a16:creationId xmlns:a16="http://schemas.microsoft.com/office/drawing/2014/main" id="{230DA13B-E962-48CC-8204-B80C945BF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48626" y="368656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Database">
              <a:extLst>
                <a:ext uri="{FF2B5EF4-FFF2-40B4-BE49-F238E27FC236}">
                  <a16:creationId xmlns:a16="http://schemas.microsoft.com/office/drawing/2014/main" id="{62CD56E7-69F8-4485-A71E-35D859E94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67469" y="1048520"/>
              <a:ext cx="914400" cy="914400"/>
            </a:xfrm>
            <a:prstGeom prst="rect">
              <a:avLst/>
            </a:prstGeom>
          </p:spPr>
        </p:pic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64717AD2-932A-4249-B234-43B8C627DB34}"/>
                </a:ext>
              </a:extLst>
            </p:cNvPr>
            <p:cNvCxnSpPr>
              <a:stCxn id="9" idx="1"/>
              <a:endCxn id="13" idx="0"/>
            </p:cNvCxnSpPr>
            <p:nvPr/>
          </p:nvCxnSpPr>
          <p:spPr>
            <a:xfrm rot="10800000" flipV="1">
              <a:off x="6859137" y="1533711"/>
              <a:ext cx="793932" cy="1484531"/>
            </a:xfrm>
            <a:prstGeom prst="bentConnector2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2A1864C3-313A-4AA4-ABB8-08210B66866B}"/>
                </a:ext>
              </a:extLst>
            </p:cNvPr>
            <p:cNvCxnSpPr>
              <a:cxnSpLocks/>
              <a:stCxn id="11" idx="1"/>
              <a:endCxn id="13" idx="3"/>
            </p:cNvCxnSpPr>
            <p:nvPr/>
          </p:nvCxnSpPr>
          <p:spPr>
            <a:xfrm rot="10800000" flipV="1">
              <a:off x="7316338" y="2718631"/>
              <a:ext cx="232289" cy="75681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863D0C1A-0353-4918-9AC0-1E32840F082D}"/>
                </a:ext>
              </a:extLst>
            </p:cNvPr>
            <p:cNvCxnSpPr>
              <a:cxnSpLocks/>
              <a:stCxn id="20" idx="1"/>
              <a:endCxn id="13" idx="3"/>
            </p:cNvCxnSpPr>
            <p:nvPr/>
          </p:nvCxnSpPr>
          <p:spPr>
            <a:xfrm rot="10800000">
              <a:off x="7316338" y="3475443"/>
              <a:ext cx="232289" cy="66832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7EC0005-9AA8-4B56-A452-95EC23ABB172}"/>
                </a:ext>
              </a:extLst>
            </p:cNvPr>
            <p:cNvCxnSpPr>
              <a:cxnSpLocks/>
              <a:stCxn id="13" idx="3"/>
              <a:endCxn id="19" idx="1"/>
            </p:cNvCxnSpPr>
            <p:nvPr/>
          </p:nvCxnSpPr>
          <p:spPr>
            <a:xfrm flipV="1">
              <a:off x="7316337" y="3470953"/>
              <a:ext cx="232289" cy="4490"/>
            </a:xfrm>
            <a:prstGeom prst="line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aphic 25" descr="Court">
              <a:extLst>
                <a:ext uri="{FF2B5EF4-FFF2-40B4-BE49-F238E27FC236}">
                  <a16:creationId xmlns:a16="http://schemas.microsoft.com/office/drawing/2014/main" id="{61DA13D2-5D90-4794-A3F7-19A653D9E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892" y="296120"/>
              <a:ext cx="914400" cy="914400"/>
            </a:xfrm>
            <a:prstGeom prst="rect">
              <a:avLst/>
            </a:prstGeom>
          </p:spPr>
        </p:pic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34184FE2-2041-47D2-BB9A-C4D457D60EE1}"/>
                </a:ext>
              </a:extLst>
            </p:cNvPr>
            <p:cNvCxnSpPr>
              <a:cxnSpLocks/>
              <a:stCxn id="26" idx="2"/>
              <a:endCxn id="13" idx="1"/>
            </p:cNvCxnSpPr>
            <p:nvPr/>
          </p:nvCxnSpPr>
          <p:spPr>
            <a:xfrm rot="16200000" flipH="1">
              <a:off x="5142053" y="2215558"/>
              <a:ext cx="2264923" cy="254845"/>
            </a:xfrm>
            <a:prstGeom prst="bentConnector2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32F63A25-9947-4268-A436-B8212EA79773}"/>
                </a:ext>
              </a:extLst>
            </p:cNvPr>
            <p:cNvCxnSpPr>
              <a:cxnSpLocks/>
              <a:endCxn id="29" idx="1"/>
            </p:cNvCxnSpPr>
            <p:nvPr/>
          </p:nvCxnSpPr>
          <p:spPr>
            <a:xfrm>
              <a:off x="3365767" y="1853250"/>
              <a:ext cx="3045794" cy="273446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Graphic 28" descr="Database">
              <a:extLst>
                <a:ext uri="{FF2B5EF4-FFF2-40B4-BE49-F238E27FC236}">
                  <a16:creationId xmlns:a16="http://schemas.microsoft.com/office/drawing/2014/main" id="{B22A3AFD-3DD3-4A6B-8AE2-CBE65CDD2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11561" y="4130511"/>
              <a:ext cx="914400" cy="9144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C5359A7-4129-4D54-A097-77CF349E7BBC}"/>
                </a:ext>
              </a:extLst>
            </p:cNvPr>
            <p:cNvSpPr txBox="1"/>
            <p:nvPr/>
          </p:nvSpPr>
          <p:spPr>
            <a:xfrm>
              <a:off x="6529798" y="585966"/>
              <a:ext cx="151971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ГРАО / ЦАИС ГР</a:t>
              </a:r>
              <a:endParaRPr lang="en-US" sz="1600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B38412D-6FAD-4EA3-B0DB-890210C5154C}"/>
                </a:ext>
              </a:extLst>
            </p:cNvPr>
            <p:cNvCxnSpPr>
              <a:stCxn id="13" idx="2"/>
              <a:endCxn id="29" idx="0"/>
            </p:cNvCxnSpPr>
            <p:nvPr/>
          </p:nvCxnSpPr>
          <p:spPr>
            <a:xfrm>
              <a:off x="6859137" y="3932643"/>
              <a:ext cx="9624" cy="197868"/>
            </a:xfrm>
            <a:prstGeom prst="straightConnector1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CFF43BF-11C1-4162-903C-2B3F2402A8E6}"/>
                </a:ext>
              </a:extLst>
            </p:cNvPr>
            <p:cNvSpPr txBox="1"/>
            <p:nvPr/>
          </p:nvSpPr>
          <p:spPr>
            <a:xfrm>
              <a:off x="5835667" y="3499185"/>
              <a:ext cx="65114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НЗИС</a:t>
              </a:r>
              <a:endParaRPr lang="en-US" sz="16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F2A81F7-7382-49D1-9CB2-472B9DCDC315}"/>
                </a:ext>
              </a:extLst>
            </p:cNvPr>
            <p:cNvSpPr txBox="1"/>
            <p:nvPr/>
          </p:nvSpPr>
          <p:spPr>
            <a:xfrm>
              <a:off x="8414638" y="2367474"/>
              <a:ext cx="169379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Регистър единен </a:t>
              </a:r>
            </a:p>
            <a:p>
              <a:r>
                <a:rPr lang="bg-BG" sz="1600" dirty="0"/>
                <a:t>здравен запис</a:t>
              </a:r>
              <a:endParaRPr lang="en-US" sz="1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CB08765-1699-4D24-BF11-F9264A6EEBAB}"/>
                </a:ext>
              </a:extLst>
            </p:cNvPr>
            <p:cNvSpPr txBox="1"/>
            <p:nvPr/>
          </p:nvSpPr>
          <p:spPr>
            <a:xfrm>
              <a:off x="8424261" y="3087801"/>
              <a:ext cx="216155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Медицински обекти и </a:t>
              </a:r>
            </a:p>
            <a:p>
              <a:r>
                <a:rPr lang="bg-BG" sz="1600" dirty="0"/>
                <a:t>референтни данни</a:t>
              </a:r>
              <a:endParaRPr lang="en-US" sz="16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EAAFD22-FD62-4E1A-A584-B85C3E9344A1}"/>
                </a:ext>
              </a:extLst>
            </p:cNvPr>
            <p:cNvSpPr txBox="1"/>
            <p:nvPr/>
          </p:nvSpPr>
          <p:spPr>
            <a:xfrm>
              <a:off x="8410828" y="3807345"/>
              <a:ext cx="225228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Регистри за оперативна</a:t>
              </a:r>
            </a:p>
            <a:p>
              <a:r>
                <a:rPr lang="bg-BG" sz="1600" dirty="0"/>
                <a:t>съвместимост</a:t>
              </a:r>
              <a:endParaRPr lang="en-US" sz="16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3F5F349-B287-4762-80A5-316A4665F24E}"/>
                </a:ext>
              </a:extLst>
            </p:cNvPr>
            <p:cNvSpPr txBox="1"/>
            <p:nvPr/>
          </p:nvSpPr>
          <p:spPr>
            <a:xfrm>
              <a:off x="6048166" y="4957449"/>
              <a:ext cx="152157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Склад за данни</a:t>
              </a:r>
              <a:endParaRPr lang="en-US" sz="1600" dirty="0"/>
            </a:p>
          </p:txBody>
        </p:sp>
        <p:pic>
          <p:nvPicPr>
            <p:cNvPr id="37" name="Graphic 36" descr="List">
              <a:extLst>
                <a:ext uri="{FF2B5EF4-FFF2-40B4-BE49-F238E27FC236}">
                  <a16:creationId xmlns:a16="http://schemas.microsoft.com/office/drawing/2014/main" id="{431C93F4-F89B-4A2A-B1BC-2114F63C4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135079" y="5181005"/>
              <a:ext cx="786050" cy="786050"/>
            </a:xfrm>
            <a:prstGeom prst="rect">
              <a:avLst/>
            </a:prstGeom>
          </p:spPr>
        </p:pic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B6CB437C-982C-4E3C-AF6C-3E7090BDD4CB}"/>
                </a:ext>
              </a:extLst>
            </p:cNvPr>
            <p:cNvCxnSpPr>
              <a:stCxn id="37" idx="3"/>
              <a:endCxn id="29" idx="1"/>
            </p:cNvCxnSpPr>
            <p:nvPr/>
          </p:nvCxnSpPr>
          <p:spPr>
            <a:xfrm flipV="1">
              <a:off x="3921129" y="4587711"/>
              <a:ext cx="2490432" cy="986319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04C803-6048-4DFE-B4A8-FEB9C92B588E}"/>
                </a:ext>
              </a:extLst>
            </p:cNvPr>
            <p:cNvSpPr txBox="1"/>
            <p:nvPr/>
          </p:nvSpPr>
          <p:spPr>
            <a:xfrm>
              <a:off x="1327793" y="5235114"/>
              <a:ext cx="197491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600" dirty="0"/>
                <a:t>Пациентска удовлетвореност</a:t>
              </a:r>
              <a:endParaRPr lang="en-US" sz="1600" dirty="0"/>
            </a:p>
          </p:txBody>
        </p:sp>
        <p:pic>
          <p:nvPicPr>
            <p:cNvPr id="40" name="Graphic 39" descr="Court">
              <a:extLst>
                <a:ext uri="{FF2B5EF4-FFF2-40B4-BE49-F238E27FC236}">
                  <a16:creationId xmlns:a16="http://schemas.microsoft.com/office/drawing/2014/main" id="{FBC5D1F8-CC1A-4ED9-B039-48415BAA7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130089" y="4526889"/>
              <a:ext cx="914400" cy="9144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BA8BB1D-C2FA-4B0D-A2BF-762FBAE27578}"/>
                </a:ext>
              </a:extLst>
            </p:cNvPr>
            <p:cNvSpPr txBox="1"/>
            <p:nvPr/>
          </p:nvSpPr>
          <p:spPr>
            <a:xfrm>
              <a:off x="9969995" y="4816735"/>
              <a:ext cx="5533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НСИ</a:t>
              </a:r>
              <a:endParaRPr lang="en-US" sz="1600" dirty="0"/>
            </a:p>
          </p:txBody>
        </p: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0CA5F21A-BC99-4CB8-871D-5B8673CF6FB0}"/>
                </a:ext>
              </a:extLst>
            </p:cNvPr>
            <p:cNvCxnSpPr>
              <a:cxnSpLocks/>
              <a:stCxn id="40" idx="1"/>
              <a:endCxn id="29" idx="3"/>
            </p:cNvCxnSpPr>
            <p:nvPr/>
          </p:nvCxnSpPr>
          <p:spPr>
            <a:xfrm rot="10800000">
              <a:off x="7325961" y="4587711"/>
              <a:ext cx="1804128" cy="39637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Graphic 42" descr="Court">
              <a:extLst>
                <a:ext uri="{FF2B5EF4-FFF2-40B4-BE49-F238E27FC236}">
                  <a16:creationId xmlns:a16="http://schemas.microsoft.com/office/drawing/2014/main" id="{2840FD2A-A052-4364-938F-0768A0CDB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03757" y="316403"/>
              <a:ext cx="914400" cy="9144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3A9C847-C858-4BBE-895E-D02C7EAE7032}"/>
                </a:ext>
              </a:extLst>
            </p:cNvPr>
            <p:cNvSpPr txBox="1"/>
            <p:nvPr/>
          </p:nvSpPr>
          <p:spPr>
            <a:xfrm>
              <a:off x="2937103" y="456058"/>
              <a:ext cx="174265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g-BG" sz="1600" dirty="0"/>
                <a:t>МВР и ДАЕУ</a:t>
              </a:r>
            </a:p>
            <a:p>
              <a:pPr algn="ctr"/>
              <a:r>
                <a:rPr lang="bg-BG" sz="1600" dirty="0"/>
                <a:t>е-Идентификация</a:t>
              </a:r>
              <a:endParaRPr lang="en-US" sz="1600" dirty="0"/>
            </a:p>
          </p:txBody>
        </p:sp>
        <p:cxnSp>
          <p:nvCxnSpPr>
            <p:cNvPr id="45" name="Connector: Elbow 44">
              <a:extLst>
                <a:ext uri="{FF2B5EF4-FFF2-40B4-BE49-F238E27FC236}">
                  <a16:creationId xmlns:a16="http://schemas.microsoft.com/office/drawing/2014/main" id="{445BF81B-E76E-476A-A127-8FB52D6830A9}"/>
                </a:ext>
              </a:extLst>
            </p:cNvPr>
            <p:cNvCxnSpPr>
              <a:cxnSpLocks/>
              <a:stCxn id="43" idx="2"/>
              <a:endCxn id="13" idx="1"/>
            </p:cNvCxnSpPr>
            <p:nvPr/>
          </p:nvCxnSpPr>
          <p:spPr>
            <a:xfrm rot="16200000" flipH="1">
              <a:off x="4659127" y="1732633"/>
              <a:ext cx="2244640" cy="1240980"/>
            </a:xfrm>
            <a:prstGeom prst="bentConnector2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Graphic 45" descr="Pie chart">
              <a:extLst>
                <a:ext uri="{FF2B5EF4-FFF2-40B4-BE49-F238E27FC236}">
                  <a16:creationId xmlns:a16="http://schemas.microsoft.com/office/drawing/2014/main" id="{140A9048-05CE-4587-A879-8B124B5F2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325961" y="5332260"/>
              <a:ext cx="779765" cy="779765"/>
            </a:xfrm>
            <a:prstGeom prst="rect">
              <a:avLst/>
            </a:prstGeom>
          </p:spPr>
        </p:pic>
        <p:pic>
          <p:nvPicPr>
            <p:cNvPr id="47" name="Graphic 46" descr="Bar chart">
              <a:extLst>
                <a:ext uri="{FF2B5EF4-FFF2-40B4-BE49-F238E27FC236}">
                  <a16:creationId xmlns:a16="http://schemas.microsoft.com/office/drawing/2014/main" id="{B2AA72CE-0231-4BD8-8AA1-58C42A363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791190" y="5333546"/>
              <a:ext cx="813080" cy="813080"/>
            </a:xfrm>
            <a:prstGeom prst="rect">
              <a:avLst/>
            </a:prstGeom>
          </p:spPr>
        </p:pic>
        <p:pic>
          <p:nvPicPr>
            <p:cNvPr id="48" name="Graphic 47" descr="Downward trend">
              <a:extLst>
                <a:ext uri="{FF2B5EF4-FFF2-40B4-BE49-F238E27FC236}">
                  <a16:creationId xmlns:a16="http://schemas.microsoft.com/office/drawing/2014/main" id="{73A590E2-124A-4697-AEC8-8BF8C99A3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569208" y="5350203"/>
              <a:ext cx="779765" cy="7797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3477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6241F-BC34-4F2D-BE80-A502CD2A6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03226" cy="1325563"/>
          </a:xfrm>
        </p:spPr>
        <p:txBody>
          <a:bodyPr/>
          <a:lstStyle/>
          <a:p>
            <a:r>
              <a:rPr lang="bg-BG" dirty="0"/>
              <a:t>Четвърти етап: големи масиви от данни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AD9050F-65E2-45D6-B2D5-394C112348F2}"/>
              </a:ext>
            </a:extLst>
          </p:cNvPr>
          <p:cNvGrpSpPr/>
          <p:nvPr/>
        </p:nvGrpSpPr>
        <p:grpSpPr>
          <a:xfrm>
            <a:off x="2087035" y="1435808"/>
            <a:ext cx="8017930" cy="5071010"/>
            <a:chOff x="-26505" y="97337"/>
            <a:chExt cx="9780470" cy="6411939"/>
          </a:xfrm>
        </p:grpSpPr>
        <p:pic>
          <p:nvPicPr>
            <p:cNvPr id="5" name="Graphic 4" descr="Network">
              <a:extLst>
                <a:ext uri="{FF2B5EF4-FFF2-40B4-BE49-F238E27FC236}">
                  <a16:creationId xmlns:a16="http://schemas.microsoft.com/office/drawing/2014/main" id="{21915578-653B-4883-83C8-138F0313A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11368" y="5356336"/>
              <a:ext cx="914400" cy="914399"/>
            </a:xfrm>
            <a:prstGeom prst="rect">
              <a:avLst/>
            </a:prstGeom>
          </p:spPr>
        </p:pic>
        <p:pic>
          <p:nvPicPr>
            <p:cNvPr id="6" name="Graphic 5" descr="Checklist">
              <a:extLst>
                <a:ext uri="{FF2B5EF4-FFF2-40B4-BE49-F238E27FC236}">
                  <a16:creationId xmlns:a16="http://schemas.microsoft.com/office/drawing/2014/main" id="{42C608E4-635D-43E7-BD5F-A60C4B142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2681" y="5854934"/>
              <a:ext cx="654342" cy="654342"/>
            </a:xfrm>
            <a:prstGeom prst="rect">
              <a:avLst/>
            </a:prstGeom>
          </p:spPr>
        </p:pic>
        <p:pic>
          <p:nvPicPr>
            <p:cNvPr id="7" name="Graphic 6" descr="Pie chart">
              <a:extLst>
                <a:ext uri="{FF2B5EF4-FFF2-40B4-BE49-F238E27FC236}">
                  <a16:creationId xmlns:a16="http://schemas.microsoft.com/office/drawing/2014/main" id="{3529D540-349C-4EEE-8759-7EAB08BC4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13309" y="5836991"/>
              <a:ext cx="640656" cy="640656"/>
            </a:xfrm>
            <a:prstGeom prst="rect">
              <a:avLst/>
            </a:prstGeom>
          </p:spPr>
        </p:pic>
        <p:pic>
          <p:nvPicPr>
            <p:cNvPr id="8" name="Graphic 7" descr="Database">
              <a:extLst>
                <a:ext uri="{FF2B5EF4-FFF2-40B4-BE49-F238E27FC236}">
                  <a16:creationId xmlns:a16="http://schemas.microsoft.com/office/drawing/2014/main" id="{895FBC5D-A74C-494C-BDEC-A9EA234DC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8904" y="3872951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Database">
              <a:extLst>
                <a:ext uri="{FF2B5EF4-FFF2-40B4-BE49-F238E27FC236}">
                  <a16:creationId xmlns:a16="http://schemas.microsoft.com/office/drawing/2014/main" id="{F82C2598-CEE4-44D8-83A8-AC7DCDB93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19201" y="3872951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atabase">
              <a:extLst>
                <a:ext uri="{FF2B5EF4-FFF2-40B4-BE49-F238E27FC236}">
                  <a16:creationId xmlns:a16="http://schemas.microsoft.com/office/drawing/2014/main" id="{5FEC3FAB-1FDB-46A8-8FA8-C3062FA7A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566782" y="1197265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Medical">
              <a:extLst>
                <a:ext uri="{FF2B5EF4-FFF2-40B4-BE49-F238E27FC236}">
                  <a16:creationId xmlns:a16="http://schemas.microsoft.com/office/drawing/2014/main" id="{90BEE97C-F05A-4685-B458-B94B3D114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26505" y="3285056"/>
              <a:ext cx="682487" cy="682487"/>
            </a:xfrm>
            <a:prstGeom prst="rect">
              <a:avLst/>
            </a:prstGeom>
          </p:spPr>
        </p:pic>
        <p:pic>
          <p:nvPicPr>
            <p:cNvPr id="12" name="Graphic 11" descr="Bank">
              <a:extLst>
                <a:ext uri="{FF2B5EF4-FFF2-40B4-BE49-F238E27FC236}">
                  <a16:creationId xmlns:a16="http://schemas.microsoft.com/office/drawing/2014/main" id="{78140594-EBF3-4B13-AC71-EA37299D0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606147" y="877729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Court">
              <a:extLst>
                <a:ext uri="{FF2B5EF4-FFF2-40B4-BE49-F238E27FC236}">
                  <a16:creationId xmlns:a16="http://schemas.microsoft.com/office/drawing/2014/main" id="{E9B904FA-7112-40B6-B7EF-05BD209FB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36104" y="1197265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Bar chart">
              <a:extLst>
                <a:ext uri="{FF2B5EF4-FFF2-40B4-BE49-F238E27FC236}">
                  <a16:creationId xmlns:a16="http://schemas.microsoft.com/office/drawing/2014/main" id="{60D96A35-A9D3-4DAB-9F29-7173D4435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84481" y="5838276"/>
              <a:ext cx="668027" cy="668027"/>
            </a:xfrm>
            <a:prstGeom prst="rect">
              <a:avLst/>
            </a:prstGeom>
          </p:spPr>
        </p:pic>
        <p:pic>
          <p:nvPicPr>
            <p:cNvPr id="15" name="Graphic 14" descr="Table">
              <a:extLst>
                <a:ext uri="{FF2B5EF4-FFF2-40B4-BE49-F238E27FC236}">
                  <a16:creationId xmlns:a16="http://schemas.microsoft.com/office/drawing/2014/main" id="{D35A2834-EE5D-4CCA-AAE6-43A52C18E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501704" y="2062648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wnward trend">
              <a:extLst>
                <a:ext uri="{FF2B5EF4-FFF2-40B4-BE49-F238E27FC236}">
                  <a16:creationId xmlns:a16="http://schemas.microsoft.com/office/drawing/2014/main" id="{C2FA625B-43DE-4DBE-BCDD-058B507A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356556" y="5854934"/>
              <a:ext cx="640656" cy="640656"/>
            </a:xfrm>
            <a:prstGeom prst="rect">
              <a:avLst/>
            </a:prstGeom>
          </p:spPr>
        </p:pic>
        <p:pic>
          <p:nvPicPr>
            <p:cNvPr id="17" name="Graphic 16" descr="Medical">
              <a:extLst>
                <a:ext uri="{FF2B5EF4-FFF2-40B4-BE49-F238E27FC236}">
                  <a16:creationId xmlns:a16="http://schemas.microsoft.com/office/drawing/2014/main" id="{826DC4A4-12E1-4929-8E48-67EA6CA2A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30967" y="3285055"/>
              <a:ext cx="682487" cy="682487"/>
            </a:xfrm>
            <a:prstGeom prst="rect">
              <a:avLst/>
            </a:prstGeom>
          </p:spPr>
        </p:pic>
        <p:pic>
          <p:nvPicPr>
            <p:cNvPr id="18" name="Graphic 17" descr="Database">
              <a:extLst>
                <a:ext uri="{FF2B5EF4-FFF2-40B4-BE49-F238E27FC236}">
                  <a16:creationId xmlns:a16="http://schemas.microsoft.com/office/drawing/2014/main" id="{04A20FB2-1830-4553-AA9C-F8C4A7107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55015" y="2819460"/>
              <a:ext cx="914400" cy="914400"/>
            </a:xfrm>
            <a:prstGeom prst="rect">
              <a:avLst/>
            </a:prstGeom>
          </p:spPr>
        </p:pic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22AE1802-1BF5-4E3F-9C28-8F4DE2A64C7D}"/>
                </a:ext>
              </a:extLst>
            </p:cNvPr>
            <p:cNvCxnSpPr>
              <a:stCxn id="8" idx="0"/>
              <a:endCxn id="10" idx="2"/>
            </p:cNvCxnSpPr>
            <p:nvPr/>
          </p:nvCxnSpPr>
          <p:spPr>
            <a:xfrm rot="5400000" flipH="1" flipV="1">
              <a:off x="449400" y="2298369"/>
              <a:ext cx="1761286" cy="1387878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C0048008-9A8E-469F-8A69-1786B5719349}"/>
                </a:ext>
              </a:extLst>
            </p:cNvPr>
            <p:cNvCxnSpPr>
              <a:cxnSpLocks/>
              <a:stCxn id="9" idx="0"/>
              <a:endCxn id="10" idx="2"/>
            </p:cNvCxnSpPr>
            <p:nvPr/>
          </p:nvCxnSpPr>
          <p:spPr>
            <a:xfrm rot="5400000" flipH="1" flipV="1">
              <a:off x="969548" y="2818518"/>
              <a:ext cx="1761286" cy="347581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F1EF86-3E88-4D04-B69E-A2D237ADA7A5}"/>
                </a:ext>
              </a:extLst>
            </p:cNvPr>
            <p:cNvSpPr txBox="1"/>
            <p:nvPr/>
          </p:nvSpPr>
          <p:spPr>
            <a:xfrm>
              <a:off x="712873" y="2017073"/>
              <a:ext cx="6591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НЗОК</a:t>
              </a:r>
              <a:endParaRPr lang="en-US" sz="1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441A36-7A74-45D4-8849-1E35A2D23A77}"/>
                </a:ext>
              </a:extLst>
            </p:cNvPr>
            <p:cNvSpPr txBox="1"/>
            <p:nvPr/>
          </p:nvSpPr>
          <p:spPr>
            <a:xfrm>
              <a:off x="6817927" y="1685295"/>
              <a:ext cx="45717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МЗ</a:t>
              </a:r>
              <a:endParaRPr lang="en-US" sz="16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EE9869-8338-459A-8BE2-9DEB41BF5683}"/>
                </a:ext>
              </a:extLst>
            </p:cNvPr>
            <p:cNvSpPr txBox="1"/>
            <p:nvPr/>
          </p:nvSpPr>
          <p:spPr>
            <a:xfrm>
              <a:off x="2095705" y="3967542"/>
              <a:ext cx="177864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g-BG" sz="1600" dirty="0"/>
                <a:t>Доставчици на здравни услуги</a:t>
              </a:r>
              <a:endParaRPr lang="en-US" sz="1600" dirty="0"/>
            </a:p>
          </p:txBody>
        </p:sp>
        <p:pic>
          <p:nvPicPr>
            <p:cNvPr id="24" name="Graphic 23" descr="Table">
              <a:extLst>
                <a:ext uri="{FF2B5EF4-FFF2-40B4-BE49-F238E27FC236}">
                  <a16:creationId xmlns:a16="http://schemas.microsoft.com/office/drawing/2014/main" id="{079130CD-97A0-4B8E-8F7B-D19693C9D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501704" y="2814970"/>
              <a:ext cx="914400" cy="914400"/>
            </a:xfrm>
            <a:prstGeom prst="rect">
              <a:avLst/>
            </a:prstGeom>
          </p:spPr>
        </p:pic>
        <p:pic>
          <p:nvPicPr>
            <p:cNvPr id="25" name="Graphic 24" descr="Table">
              <a:extLst>
                <a:ext uri="{FF2B5EF4-FFF2-40B4-BE49-F238E27FC236}">
                  <a16:creationId xmlns:a16="http://schemas.microsoft.com/office/drawing/2014/main" id="{BFCFD939-259D-4FC3-8C43-254379EC7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501704" y="3487780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Database">
              <a:extLst>
                <a:ext uri="{FF2B5EF4-FFF2-40B4-BE49-F238E27FC236}">
                  <a16:creationId xmlns:a16="http://schemas.microsoft.com/office/drawing/2014/main" id="{A2BEEB1E-434B-4ECF-AF71-786D320E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520547" y="849737"/>
              <a:ext cx="914400" cy="914400"/>
            </a:xfrm>
            <a:prstGeom prst="rect">
              <a:avLst/>
            </a:prstGeom>
          </p:spPr>
        </p:pic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1252D4C2-3044-4985-8A34-8622FB4FFF4F}"/>
                </a:ext>
              </a:extLst>
            </p:cNvPr>
            <p:cNvCxnSpPr>
              <a:stCxn id="12" idx="1"/>
              <a:endCxn id="18" idx="0"/>
            </p:cNvCxnSpPr>
            <p:nvPr/>
          </p:nvCxnSpPr>
          <p:spPr>
            <a:xfrm rot="10800000" flipV="1">
              <a:off x="5812215" y="1334928"/>
              <a:ext cx="793932" cy="1484531"/>
            </a:xfrm>
            <a:prstGeom prst="bentConnector2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DECF07A2-1B3B-49BD-875D-8AFD8A671BD5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 flipV="1">
              <a:off x="6269416" y="2519848"/>
              <a:ext cx="232289" cy="75681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B2AE623E-AC43-46DE-869D-706546C8743A}"/>
                </a:ext>
              </a:extLst>
            </p:cNvPr>
            <p:cNvCxnSpPr>
              <a:cxnSpLocks/>
              <a:stCxn id="25" idx="1"/>
              <a:endCxn id="18" idx="3"/>
            </p:cNvCxnSpPr>
            <p:nvPr/>
          </p:nvCxnSpPr>
          <p:spPr>
            <a:xfrm rot="10800000">
              <a:off x="6269416" y="3276660"/>
              <a:ext cx="232289" cy="66832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C7D7C8-DB22-4F3F-8BC0-046694DA4BB4}"/>
                </a:ext>
              </a:extLst>
            </p:cNvPr>
            <p:cNvCxnSpPr>
              <a:cxnSpLocks/>
              <a:stCxn id="18" idx="3"/>
              <a:endCxn id="24" idx="1"/>
            </p:cNvCxnSpPr>
            <p:nvPr/>
          </p:nvCxnSpPr>
          <p:spPr>
            <a:xfrm flipV="1">
              <a:off x="6269415" y="3272170"/>
              <a:ext cx="232289" cy="4490"/>
            </a:xfrm>
            <a:prstGeom prst="line">
              <a:avLst/>
            </a:prstGeom>
            <a:ln>
              <a:solidFill>
                <a:srgbClr val="3B92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Graphic 30" descr="Court">
              <a:extLst>
                <a:ext uri="{FF2B5EF4-FFF2-40B4-BE49-F238E27FC236}">
                  <a16:creationId xmlns:a16="http://schemas.microsoft.com/office/drawing/2014/main" id="{5E0ED11D-C194-4892-A7B3-3A4418F2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42970" y="97337"/>
              <a:ext cx="914400" cy="914400"/>
            </a:xfrm>
            <a:prstGeom prst="rect">
              <a:avLst/>
            </a:prstGeom>
          </p:spPr>
        </p:pic>
        <p:cxnSp>
          <p:nvCxnSpPr>
            <p:cNvPr id="32" name="Connector: Elbow 31">
              <a:extLst>
                <a:ext uri="{FF2B5EF4-FFF2-40B4-BE49-F238E27FC236}">
                  <a16:creationId xmlns:a16="http://schemas.microsoft.com/office/drawing/2014/main" id="{A8CCD7CA-E659-4974-80C7-964841AD172C}"/>
                </a:ext>
              </a:extLst>
            </p:cNvPr>
            <p:cNvCxnSpPr>
              <a:cxnSpLocks/>
              <a:stCxn id="31" idx="2"/>
              <a:endCxn id="18" idx="1"/>
            </p:cNvCxnSpPr>
            <p:nvPr/>
          </p:nvCxnSpPr>
          <p:spPr>
            <a:xfrm rot="16200000" flipH="1">
              <a:off x="4095131" y="2016775"/>
              <a:ext cx="2264923" cy="254845"/>
            </a:xfrm>
            <a:prstGeom prst="bentConnector2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C6F1A186-9CD1-4CAE-A9EF-0085201215A8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2318845" y="1654467"/>
              <a:ext cx="3045794" cy="273446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Database">
              <a:extLst>
                <a:ext uri="{FF2B5EF4-FFF2-40B4-BE49-F238E27FC236}">
                  <a16:creationId xmlns:a16="http://schemas.microsoft.com/office/drawing/2014/main" id="{C70D87CC-04A6-4A72-9AF1-AAA25A0C0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64639" y="3931728"/>
              <a:ext cx="914400" cy="91440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C90AF49-79F9-4E85-95AA-D8367272C537}"/>
                </a:ext>
              </a:extLst>
            </p:cNvPr>
            <p:cNvSpPr txBox="1"/>
            <p:nvPr/>
          </p:nvSpPr>
          <p:spPr>
            <a:xfrm>
              <a:off x="5482876" y="387183"/>
              <a:ext cx="151971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ГРАО / ЦАИС ГР</a:t>
              </a:r>
              <a:endParaRPr lang="en-US" sz="1600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97BC7EF-257F-496C-9033-72E7F1D2C97E}"/>
                </a:ext>
              </a:extLst>
            </p:cNvPr>
            <p:cNvCxnSpPr>
              <a:stCxn id="18" idx="2"/>
              <a:endCxn id="34" idx="0"/>
            </p:cNvCxnSpPr>
            <p:nvPr/>
          </p:nvCxnSpPr>
          <p:spPr>
            <a:xfrm>
              <a:off x="5812215" y="3733860"/>
              <a:ext cx="9624" cy="197868"/>
            </a:xfrm>
            <a:prstGeom prst="straightConnector1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7DCB05-2BD3-49F6-BDB2-3C2D9C329443}"/>
                </a:ext>
              </a:extLst>
            </p:cNvPr>
            <p:cNvSpPr txBox="1"/>
            <p:nvPr/>
          </p:nvSpPr>
          <p:spPr>
            <a:xfrm>
              <a:off x="4788745" y="3300402"/>
              <a:ext cx="65114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НЗИС</a:t>
              </a:r>
              <a:endParaRPr lang="en-US" sz="16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67A5CE9-6905-4C49-B16D-D63AA205B027}"/>
                </a:ext>
              </a:extLst>
            </p:cNvPr>
            <p:cNvSpPr txBox="1"/>
            <p:nvPr/>
          </p:nvSpPr>
          <p:spPr>
            <a:xfrm>
              <a:off x="7367716" y="2168691"/>
              <a:ext cx="169379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Регистър единен </a:t>
              </a:r>
            </a:p>
            <a:p>
              <a:r>
                <a:rPr lang="bg-BG" sz="1600" dirty="0"/>
                <a:t>здравен запис</a:t>
              </a:r>
              <a:endParaRPr lang="en-US" sz="16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748228-09D9-41DA-BF58-9231EF409655}"/>
                </a:ext>
              </a:extLst>
            </p:cNvPr>
            <p:cNvSpPr txBox="1"/>
            <p:nvPr/>
          </p:nvSpPr>
          <p:spPr>
            <a:xfrm>
              <a:off x="7377339" y="2889018"/>
              <a:ext cx="216155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Медицински обекти и </a:t>
              </a:r>
            </a:p>
            <a:p>
              <a:r>
                <a:rPr lang="bg-BG" sz="1600" dirty="0"/>
                <a:t>референтни данни</a:t>
              </a:r>
              <a:endParaRPr lang="en-US" sz="16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91CF54-70EC-4102-8BE3-BCA0D5C983F6}"/>
                </a:ext>
              </a:extLst>
            </p:cNvPr>
            <p:cNvSpPr txBox="1"/>
            <p:nvPr/>
          </p:nvSpPr>
          <p:spPr>
            <a:xfrm>
              <a:off x="7363906" y="3608562"/>
              <a:ext cx="225228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Регистри за оперативна</a:t>
              </a:r>
            </a:p>
            <a:p>
              <a:r>
                <a:rPr lang="bg-BG" sz="1600" dirty="0"/>
                <a:t>съвместимост</a:t>
              </a:r>
              <a:endParaRPr lang="en-US" sz="16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D5F3067-247C-49C2-BFB3-5BC095080E7E}"/>
                </a:ext>
              </a:extLst>
            </p:cNvPr>
            <p:cNvSpPr txBox="1"/>
            <p:nvPr/>
          </p:nvSpPr>
          <p:spPr>
            <a:xfrm>
              <a:off x="5001244" y="4758666"/>
              <a:ext cx="152157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Склад за данни</a:t>
              </a:r>
              <a:endParaRPr lang="en-US" sz="1600" dirty="0"/>
            </a:p>
          </p:txBody>
        </p:sp>
        <p:pic>
          <p:nvPicPr>
            <p:cNvPr id="42" name="Graphic 41" descr="List">
              <a:extLst>
                <a:ext uri="{FF2B5EF4-FFF2-40B4-BE49-F238E27FC236}">
                  <a16:creationId xmlns:a16="http://schemas.microsoft.com/office/drawing/2014/main" id="{8719002E-ECCF-4B6D-A5F7-F2D8F2352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2088157" y="4982222"/>
              <a:ext cx="786050" cy="786050"/>
            </a:xfrm>
            <a:prstGeom prst="rect">
              <a:avLst/>
            </a:prstGeom>
          </p:spPr>
        </p:pic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BD8D89FA-DBE6-4531-BFD1-E15D43749092}"/>
                </a:ext>
              </a:extLst>
            </p:cNvPr>
            <p:cNvCxnSpPr>
              <a:stCxn id="42" idx="3"/>
              <a:endCxn id="34" idx="1"/>
            </p:cNvCxnSpPr>
            <p:nvPr/>
          </p:nvCxnSpPr>
          <p:spPr>
            <a:xfrm flipV="1">
              <a:off x="2874207" y="4388928"/>
              <a:ext cx="2490432" cy="986319"/>
            </a:xfrm>
            <a:prstGeom prst="bentConnector3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A792893-32A3-4247-BD37-F3CF1AA489FB}"/>
                </a:ext>
              </a:extLst>
            </p:cNvPr>
            <p:cNvSpPr txBox="1"/>
            <p:nvPr/>
          </p:nvSpPr>
          <p:spPr>
            <a:xfrm>
              <a:off x="178904" y="5036331"/>
              <a:ext cx="2076882" cy="7394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600" dirty="0"/>
                <a:t>Пациентска удовлетвореност</a:t>
              </a:r>
              <a:endParaRPr lang="en-US" sz="1600" dirty="0"/>
            </a:p>
          </p:txBody>
        </p:sp>
        <p:pic>
          <p:nvPicPr>
            <p:cNvPr id="45" name="Graphic 44" descr="Court">
              <a:extLst>
                <a:ext uri="{FF2B5EF4-FFF2-40B4-BE49-F238E27FC236}">
                  <a16:creationId xmlns:a16="http://schemas.microsoft.com/office/drawing/2014/main" id="{33557301-ABE0-4894-BAB2-CE0D6D77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083167" y="4328106"/>
              <a:ext cx="914400" cy="914400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E10527-8E5D-4DFD-BE26-C28FCA235745}"/>
                </a:ext>
              </a:extLst>
            </p:cNvPr>
            <p:cNvSpPr txBox="1"/>
            <p:nvPr/>
          </p:nvSpPr>
          <p:spPr>
            <a:xfrm>
              <a:off x="8923073" y="4617952"/>
              <a:ext cx="5533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g-BG" sz="1600" dirty="0"/>
                <a:t>НСИ</a:t>
              </a:r>
              <a:endParaRPr lang="en-US" sz="1600" dirty="0"/>
            </a:p>
          </p:txBody>
        </p:sp>
        <p:cxnSp>
          <p:nvCxnSpPr>
            <p:cNvPr id="47" name="Connector: Elbow 46">
              <a:extLst>
                <a:ext uri="{FF2B5EF4-FFF2-40B4-BE49-F238E27FC236}">
                  <a16:creationId xmlns:a16="http://schemas.microsoft.com/office/drawing/2014/main" id="{84D63868-6E40-4C10-8D16-5C6F40F1EA6A}"/>
                </a:ext>
              </a:extLst>
            </p:cNvPr>
            <p:cNvCxnSpPr>
              <a:cxnSpLocks/>
              <a:stCxn id="45" idx="1"/>
              <a:endCxn id="34" idx="3"/>
            </p:cNvCxnSpPr>
            <p:nvPr/>
          </p:nvCxnSpPr>
          <p:spPr>
            <a:xfrm rot="10800000">
              <a:off x="6279039" y="4388928"/>
              <a:ext cx="1804128" cy="39637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Graphic 47" descr="Court">
              <a:extLst>
                <a:ext uri="{FF2B5EF4-FFF2-40B4-BE49-F238E27FC236}">
                  <a16:creationId xmlns:a16="http://schemas.microsoft.com/office/drawing/2014/main" id="{A4C6965B-AFF4-4B2E-AF89-383E225F2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656835" y="117620"/>
              <a:ext cx="914400" cy="91440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7269C93-AFE2-4058-82E8-2A954662AD8C}"/>
                </a:ext>
              </a:extLst>
            </p:cNvPr>
            <p:cNvSpPr txBox="1"/>
            <p:nvPr/>
          </p:nvSpPr>
          <p:spPr>
            <a:xfrm>
              <a:off x="1890181" y="257275"/>
              <a:ext cx="174265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g-BG" sz="1600" dirty="0"/>
                <a:t>МВР и ДАЕУ</a:t>
              </a:r>
            </a:p>
            <a:p>
              <a:pPr algn="ctr"/>
              <a:r>
                <a:rPr lang="bg-BG" sz="1600" dirty="0"/>
                <a:t>е-Идентификация</a:t>
              </a:r>
              <a:endParaRPr lang="en-US" sz="1600" dirty="0"/>
            </a:p>
          </p:txBody>
        </p:sp>
        <p:cxnSp>
          <p:nvCxnSpPr>
            <p:cNvPr id="50" name="Connector: Elbow 49">
              <a:extLst>
                <a:ext uri="{FF2B5EF4-FFF2-40B4-BE49-F238E27FC236}">
                  <a16:creationId xmlns:a16="http://schemas.microsoft.com/office/drawing/2014/main" id="{760D8317-9566-41C3-9D0B-34992F9C18FE}"/>
                </a:ext>
              </a:extLst>
            </p:cNvPr>
            <p:cNvCxnSpPr>
              <a:cxnSpLocks/>
              <a:stCxn id="48" idx="2"/>
              <a:endCxn id="18" idx="1"/>
            </p:cNvCxnSpPr>
            <p:nvPr/>
          </p:nvCxnSpPr>
          <p:spPr>
            <a:xfrm rot="16200000" flipH="1">
              <a:off x="3612205" y="1533850"/>
              <a:ext cx="2244640" cy="1240980"/>
            </a:xfrm>
            <a:prstGeom prst="bentConnector2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F5C962C-7836-4D88-BD0E-0A817477B854}"/>
                </a:ext>
              </a:extLst>
            </p:cNvPr>
            <p:cNvCxnSpPr>
              <a:cxnSpLocks/>
              <a:stCxn id="41" idx="2"/>
              <a:endCxn id="5" idx="0"/>
            </p:cNvCxnSpPr>
            <p:nvPr/>
          </p:nvCxnSpPr>
          <p:spPr>
            <a:xfrm>
              <a:off x="5762030" y="5097220"/>
              <a:ext cx="6538" cy="259116"/>
            </a:xfrm>
            <a:prstGeom prst="straightConnector1">
              <a:avLst/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C8AB9340-B3F3-4070-82CD-E4C889150570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>
              <a:off x="6225768" y="5813536"/>
              <a:ext cx="596913" cy="36857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3B92C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644668F-7204-48E2-89B8-0D3AD3A8B28C}"/>
                </a:ext>
              </a:extLst>
            </p:cNvPr>
            <p:cNvSpPr txBox="1"/>
            <p:nvPr/>
          </p:nvSpPr>
          <p:spPr>
            <a:xfrm>
              <a:off x="4136646" y="5618518"/>
              <a:ext cx="126509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g-BG" sz="1600" dirty="0"/>
                <a:t>Аналитична </a:t>
              </a:r>
            </a:p>
            <a:p>
              <a:pPr algn="ctr"/>
              <a:r>
                <a:rPr lang="bg-BG" sz="1600" dirty="0"/>
                <a:t>система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8343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BE7D6-40DE-44F7-AEBE-3860B3F2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bg-BG" dirty="0"/>
              <a:t>Аналитични подходи</a:t>
            </a:r>
            <a:endParaRPr lang="en-US" dirty="0"/>
          </a:p>
        </p:txBody>
      </p:sp>
      <p:pic>
        <p:nvPicPr>
          <p:cNvPr id="11" name="Graphic 10" descr="Checklist">
            <a:extLst>
              <a:ext uri="{FF2B5EF4-FFF2-40B4-BE49-F238E27FC236}">
                <a16:creationId xmlns:a16="http://schemas.microsoft.com/office/drawing/2014/main" id="{ED7FFD30-7EDC-4DA2-9D63-3DDD320BF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5536" y="3364880"/>
            <a:ext cx="1111485" cy="1072274"/>
          </a:xfrm>
          <a:prstGeom prst="rect">
            <a:avLst/>
          </a:prstGeom>
        </p:spPr>
      </p:pic>
      <p:pic>
        <p:nvPicPr>
          <p:cNvPr id="12" name="Graphic 11" descr="Pie chart">
            <a:extLst>
              <a:ext uri="{FF2B5EF4-FFF2-40B4-BE49-F238E27FC236}">
                <a16:creationId xmlns:a16="http://schemas.microsoft.com/office/drawing/2014/main" id="{CF677959-876C-4474-8728-C33453C63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59117" y="2290138"/>
            <a:ext cx="1088237" cy="1049848"/>
          </a:xfrm>
          <a:prstGeom prst="rect">
            <a:avLst/>
          </a:prstGeom>
        </p:spPr>
      </p:pic>
      <p:pic>
        <p:nvPicPr>
          <p:cNvPr id="13" name="Graphic 12" descr="Bar chart">
            <a:extLst>
              <a:ext uri="{FF2B5EF4-FFF2-40B4-BE49-F238E27FC236}">
                <a16:creationId xmlns:a16="http://schemas.microsoft.com/office/drawing/2014/main" id="{DF50057F-7996-4AA4-9ED6-CE404949C6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3228" y="4772686"/>
            <a:ext cx="1134731" cy="1094699"/>
          </a:xfrm>
          <a:prstGeom prst="rect">
            <a:avLst/>
          </a:prstGeom>
        </p:spPr>
      </p:pic>
      <p:pic>
        <p:nvPicPr>
          <p:cNvPr id="14" name="Graphic 13" descr="Downward trend">
            <a:extLst>
              <a:ext uri="{FF2B5EF4-FFF2-40B4-BE49-F238E27FC236}">
                <a16:creationId xmlns:a16="http://schemas.microsoft.com/office/drawing/2014/main" id="{C4B2E920-E615-40F2-B94E-B7DB70BD4A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24169" y="3341798"/>
            <a:ext cx="1088237" cy="104984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36E0D87-8186-410C-91AB-A0C4C48A02E6}"/>
              </a:ext>
            </a:extLst>
          </p:cNvPr>
          <p:cNvSpPr/>
          <p:nvPr/>
        </p:nvSpPr>
        <p:spPr>
          <a:xfrm>
            <a:off x="1191403" y="2290139"/>
            <a:ext cx="1969949" cy="739210"/>
          </a:xfrm>
          <a:prstGeom prst="rect">
            <a:avLst/>
          </a:prstGeom>
          <a:ln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Анализ на сегментите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CE58D4-164B-4CCA-B571-1EFD1B15FD87}"/>
              </a:ext>
            </a:extLst>
          </p:cNvPr>
          <p:cNvSpPr/>
          <p:nvPr/>
        </p:nvSpPr>
        <p:spPr>
          <a:xfrm>
            <a:off x="1191403" y="3531413"/>
            <a:ext cx="1969949" cy="739210"/>
          </a:xfrm>
          <a:prstGeom prst="rect">
            <a:avLst/>
          </a:prstGeom>
          <a:ln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Извеждане на фактори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27E9AE-3D1C-4644-BAF2-43F1C1281313}"/>
              </a:ext>
            </a:extLst>
          </p:cNvPr>
          <p:cNvSpPr/>
          <p:nvPr/>
        </p:nvSpPr>
        <p:spPr>
          <a:xfrm>
            <a:off x="1191402" y="4772687"/>
            <a:ext cx="1969949" cy="739210"/>
          </a:xfrm>
          <a:prstGeom prst="rect">
            <a:avLst/>
          </a:prstGeom>
          <a:ln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Прогностични модели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AFF3AB-5D1C-4E3E-9BBE-5C0049B86656}"/>
              </a:ext>
            </a:extLst>
          </p:cNvPr>
          <p:cNvSpPr/>
          <p:nvPr/>
        </p:nvSpPr>
        <p:spPr>
          <a:xfrm>
            <a:off x="8845119" y="2290138"/>
            <a:ext cx="1969949" cy="739210"/>
          </a:xfrm>
          <a:prstGeom prst="rect">
            <a:avLst/>
          </a:prstGeom>
          <a:ln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Статистически връзки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18223C-397E-4BF9-B84D-12D0BF295AB1}"/>
              </a:ext>
            </a:extLst>
          </p:cNvPr>
          <p:cNvSpPr/>
          <p:nvPr/>
        </p:nvSpPr>
        <p:spPr>
          <a:xfrm>
            <a:off x="8845119" y="3531412"/>
            <a:ext cx="1969949" cy="739210"/>
          </a:xfrm>
          <a:prstGeom prst="rect">
            <a:avLst/>
          </a:prstGeom>
          <a:ln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Научни изследвания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A393D6-351C-4557-9655-2CBAB0E8699F}"/>
              </a:ext>
            </a:extLst>
          </p:cNvPr>
          <p:cNvSpPr/>
          <p:nvPr/>
        </p:nvSpPr>
        <p:spPr>
          <a:xfrm>
            <a:off x="8845118" y="4772686"/>
            <a:ext cx="1969949" cy="739210"/>
          </a:xfrm>
          <a:prstGeom prst="rect">
            <a:avLst/>
          </a:prstGeom>
          <a:ln>
            <a:solidFill>
              <a:srgbClr val="3B92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Управление на риска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CF01E2B-FC97-4E54-809C-37CF0CCE5C1C}"/>
              </a:ext>
            </a:extLst>
          </p:cNvPr>
          <p:cNvSpPr/>
          <p:nvPr/>
        </p:nvSpPr>
        <p:spPr>
          <a:xfrm rot="5400000">
            <a:off x="1984271" y="3711365"/>
            <a:ext cx="3221758" cy="379307"/>
          </a:xfrm>
          <a:prstGeom prst="triangle">
            <a:avLst/>
          </a:prstGeom>
          <a:solidFill>
            <a:srgbClr val="3B92C9"/>
          </a:solidFill>
          <a:ln>
            <a:solidFill>
              <a:srgbClr val="3B92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93E6F8D8-58C9-491B-B404-E0E8D157E7F2}"/>
              </a:ext>
            </a:extLst>
          </p:cNvPr>
          <p:cNvSpPr/>
          <p:nvPr/>
        </p:nvSpPr>
        <p:spPr>
          <a:xfrm rot="16200000">
            <a:off x="6800440" y="3711364"/>
            <a:ext cx="3221758" cy="379307"/>
          </a:xfrm>
          <a:prstGeom prst="triangle">
            <a:avLst/>
          </a:prstGeom>
          <a:solidFill>
            <a:srgbClr val="3B92C9"/>
          </a:solidFill>
          <a:ln>
            <a:solidFill>
              <a:srgbClr val="3B92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0DFBE606-8C64-4A06-912C-ED20529F3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6035" y="34438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81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060BF-D023-49E9-BDB4-CAF4AE601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Финални бележки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7812F-BD3D-43F5-A7E7-91A22EC03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000" dirty="0"/>
              <a:t>След изграждането на </a:t>
            </a:r>
            <a:r>
              <a:rPr lang="bg-BG" sz="2000" dirty="0" err="1"/>
              <a:t>регистрова</a:t>
            </a:r>
            <a:r>
              <a:rPr lang="bg-BG" sz="2000" dirty="0"/>
              <a:t> свързаност (което е необходимо за оперативни цели), </a:t>
            </a:r>
            <a:r>
              <a:rPr lang="bg-BG" sz="2000" b="1" dirty="0"/>
              <a:t>добавянето на аналитичен слой не е нито сложно от техническа гледна точка, нито толкова скъпо</a:t>
            </a:r>
            <a:r>
              <a:rPr lang="bg-BG" sz="2000" dirty="0"/>
              <a:t> колкото разработването и интеграцията на регистрите.</a:t>
            </a:r>
          </a:p>
          <a:p>
            <a:endParaRPr lang="bg-BG" sz="2000" dirty="0"/>
          </a:p>
          <a:p>
            <a:r>
              <a:rPr lang="bg-BG" sz="2000" dirty="0"/>
              <a:t>Използването на подобна авангардна аналитика често е </a:t>
            </a:r>
            <a:r>
              <a:rPr lang="bg-BG" sz="2000" b="1" dirty="0"/>
              <a:t>резултат от продължителни усилия</a:t>
            </a:r>
            <a:r>
              <a:rPr lang="bg-BG" sz="2000" dirty="0"/>
              <a:t> в дадената организация. </a:t>
            </a:r>
          </a:p>
          <a:p>
            <a:endParaRPr lang="bg-BG" sz="2000" dirty="0"/>
          </a:p>
          <a:p>
            <a:r>
              <a:rPr lang="bg-BG" sz="2000" dirty="0"/>
              <a:t>Важно е този процес да бъде съпътстван от </a:t>
            </a:r>
            <a:r>
              <a:rPr lang="bg-BG" sz="2000" b="1" dirty="0"/>
              <a:t>оценка на ползите спрямо разходите</a:t>
            </a:r>
            <a:r>
              <a:rPr lang="bg-BG" sz="2000" dirty="0"/>
              <a:t>. В частния сектор се наблюдава възвръщаемост на инвестициите от 13:1, т.е. за всеки похарчен лев в подобна посока</a:t>
            </a:r>
            <a:r>
              <a:rPr lang="en-US" sz="2000" dirty="0"/>
              <a:t> </a:t>
            </a:r>
            <a:r>
              <a:rPr lang="bg-BG" sz="2000" dirty="0"/>
              <a:t>се възвръщат 13.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0270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DA8B-DFC1-4BA4-B539-9EEE88D3D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4400" dirty="0"/>
              <a:t>Аналитика в реално време: въпроси и отговори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C610E-E379-465A-9C59-5F70522D18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  <a:p>
            <a:r>
              <a:rPr lang="bg-BG" sz="2400" b="1" dirty="0"/>
              <a:t>д-р Антон </a:t>
            </a:r>
            <a:r>
              <a:rPr lang="bg-BG" sz="2400" b="1" dirty="0" err="1"/>
              <a:t>Герунов</a:t>
            </a:r>
            <a:endParaRPr lang="bg-BG" sz="2400" b="1" dirty="0"/>
          </a:p>
          <a:p>
            <a:r>
              <a:rPr lang="bg-BG" sz="2000" dirty="0"/>
              <a:t>Софийски университет „Св. Климент Охридски“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9247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DA8B-DFC1-4BA4-B539-9EEE88D3D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4400" dirty="0"/>
              <a:t>Аналитика в реално време: Приложения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C610E-E379-465A-9C59-5F70522D18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  <a:p>
            <a:r>
              <a:rPr lang="bg-BG" sz="2400" b="1" dirty="0"/>
              <a:t>д-р Антон </a:t>
            </a:r>
            <a:r>
              <a:rPr lang="bg-BG" sz="2400" b="1" dirty="0" err="1"/>
              <a:t>Герунов</a:t>
            </a:r>
            <a:endParaRPr lang="bg-BG" sz="2400" b="1" dirty="0"/>
          </a:p>
          <a:p>
            <a:r>
              <a:rPr lang="bg-BG" sz="2000" dirty="0"/>
              <a:t>Софийски университет „Св. Климент Охридски“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910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A115-05E7-4546-8CFC-62CD2AD06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Данни на НЗОК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9DD9B-082E-4621-A74F-D36673930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Налични са данни за бюджета на касата в синтетичен разрез, като има данни за неговото касово изпълнение на месечна, тримесечна и годишна база. </a:t>
            </a:r>
          </a:p>
          <a:p>
            <a:endParaRPr lang="bg-BG" dirty="0"/>
          </a:p>
          <a:p>
            <a:r>
              <a:rPr lang="bg-BG" dirty="0"/>
              <a:t>Допълнително се публикуват </a:t>
            </a:r>
            <a:r>
              <a:rPr lang="bg-BG" dirty="0" err="1"/>
              <a:t>дезагрегирани</a:t>
            </a:r>
            <a:r>
              <a:rPr lang="bg-BG" dirty="0"/>
              <a:t> справки от системата СЕБРА за ежедневно извършените плащания към Районните здравноосигурителни каси.</a:t>
            </a:r>
          </a:p>
          <a:p>
            <a:endParaRPr lang="bg-BG" dirty="0"/>
          </a:p>
          <a:p>
            <a:r>
              <a:rPr lang="bg-BG" dirty="0"/>
              <a:t>Налични допълнителни данни в вид, който не е машинно-четим (</a:t>
            </a:r>
            <a:r>
              <a:rPr lang="bg-BG" dirty="0" err="1"/>
              <a:t>пр</a:t>
            </a:r>
            <a:r>
              <a:rPr lang="en-US" dirty="0"/>
              <a:t>. pdf </a:t>
            </a:r>
            <a:r>
              <a:rPr lang="bg-BG" dirty="0"/>
              <a:t>документи).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00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9771A-E288-4EEE-A609-5F6C82CF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bg-BG" dirty="0"/>
              <a:t>Министерство на здравеопазването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0821A-BC6B-4268-B761-5ED50649B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0409"/>
          </a:xfrm>
        </p:spPr>
        <p:txBody>
          <a:bodyPr>
            <a:normAutofit/>
          </a:bodyPr>
          <a:lstStyle/>
          <a:p>
            <a:pPr lvl="0"/>
            <a:r>
              <a:rPr lang="bg-BG" dirty="0"/>
              <a:t>Информационна система за ражданията </a:t>
            </a:r>
            <a:endParaRPr lang="en-US" dirty="0"/>
          </a:p>
          <a:p>
            <a:pPr lvl="0"/>
            <a:r>
              <a:rPr lang="bg-BG" dirty="0"/>
              <a:t>Регистър на издадените здравни сертификати за износ на продукти и стоки със значение за здравето на човека</a:t>
            </a:r>
            <a:endParaRPr lang="en-US" dirty="0"/>
          </a:p>
          <a:p>
            <a:pPr lvl="0"/>
            <a:r>
              <a:rPr lang="en-US" dirty="0" err="1"/>
              <a:t>Национален</a:t>
            </a:r>
            <a:r>
              <a:rPr lang="en-US" dirty="0"/>
              <a:t> </a:t>
            </a:r>
            <a:r>
              <a:rPr lang="en-US" dirty="0" err="1"/>
              <a:t>регистър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инвазивна</a:t>
            </a:r>
            <a:r>
              <a:rPr lang="en-US" dirty="0"/>
              <a:t> </a:t>
            </a:r>
            <a:r>
              <a:rPr lang="en-US" dirty="0" err="1"/>
              <a:t>кардиология</a:t>
            </a:r>
            <a:endParaRPr lang="en-US" dirty="0"/>
          </a:p>
          <a:p>
            <a:pPr lvl="0"/>
            <a:r>
              <a:rPr lang="bg-BG" dirty="0"/>
              <a:t>Регистри за лечебните заведения, вкл. справка за акредитираните такива</a:t>
            </a:r>
            <a:endParaRPr lang="en-US" dirty="0"/>
          </a:p>
          <a:p>
            <a:pPr lvl="0"/>
            <a:r>
              <a:rPr lang="bg-BG" dirty="0"/>
              <a:t>Регистри на службите по трудова медицина</a:t>
            </a:r>
            <a:endParaRPr lang="en-US" dirty="0"/>
          </a:p>
          <a:p>
            <a:pPr lvl="0"/>
            <a:r>
              <a:rPr lang="bg-BG" dirty="0"/>
              <a:t>Регистър на дрогериите</a:t>
            </a:r>
            <a:endParaRPr lang="en-US" dirty="0"/>
          </a:p>
          <a:p>
            <a:pPr lvl="0"/>
            <a:r>
              <a:rPr lang="en-US" dirty="0" err="1"/>
              <a:t>Регистър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биоцидите</a:t>
            </a:r>
            <a:r>
              <a:rPr lang="en-US" dirty="0"/>
              <a:t>,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които</a:t>
            </a:r>
            <a:r>
              <a:rPr lang="en-US" dirty="0"/>
              <a:t> е </a:t>
            </a:r>
            <a:r>
              <a:rPr lang="en-US" dirty="0" err="1"/>
              <a:t>издадено</a:t>
            </a:r>
            <a:r>
              <a:rPr lang="en-US" dirty="0"/>
              <a:t> </a:t>
            </a:r>
            <a:r>
              <a:rPr lang="en-US" dirty="0" err="1"/>
              <a:t>разрешение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реда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Закона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защита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вредното</a:t>
            </a:r>
            <a:r>
              <a:rPr lang="en-US" dirty="0"/>
              <a:t> </a:t>
            </a:r>
            <a:r>
              <a:rPr lang="en-US" dirty="0" err="1"/>
              <a:t>въздействие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химичните</a:t>
            </a:r>
            <a:r>
              <a:rPr lang="en-US" dirty="0"/>
              <a:t> </a:t>
            </a:r>
            <a:r>
              <a:rPr lang="en-US" dirty="0" err="1"/>
              <a:t>вещества</a:t>
            </a:r>
            <a:r>
              <a:rPr lang="en-US" dirty="0"/>
              <a:t> и </a:t>
            </a:r>
            <a:r>
              <a:rPr lang="en-US" dirty="0" err="1"/>
              <a:t>смеси</a:t>
            </a:r>
            <a:endParaRPr lang="en-US" dirty="0"/>
          </a:p>
          <a:p>
            <a:pPr lvl="0"/>
            <a:r>
              <a:rPr lang="bg-BG" dirty="0"/>
              <a:t>Регистър на минералните води и водите за къпане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19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5976-5620-46E8-A232-ED3A1D692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Национален статистически институт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6E31C-3B94-470B-A547-18FCB2469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17366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</a:pPr>
            <a:r>
              <a:rPr lang="bg-BG" dirty="0"/>
              <a:t>Система на здравни сметки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g-BG" dirty="0"/>
              <a:t>Лечебни заведения за болнична и </a:t>
            </a:r>
            <a:r>
              <a:rPr lang="bg-BG" dirty="0" err="1"/>
              <a:t>извънболнична</a:t>
            </a:r>
            <a:r>
              <a:rPr lang="bg-BG" dirty="0"/>
              <a:t> помощ и здравни заведения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g-BG" dirty="0"/>
              <a:t>Детски ясли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g-BG" dirty="0"/>
              <a:t>Умирания по причини и смъртност по причини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g-BG" dirty="0" err="1"/>
              <a:t>Мъртвораждания</a:t>
            </a:r>
            <a:r>
              <a:rPr lang="bg-BG" dirty="0"/>
              <a:t> по причини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g-BG" dirty="0"/>
              <a:t>Европейско здравно интервю (2008 и 2014 г.)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217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FBCA7-4035-441A-9D7B-8C301674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Евростат 1/2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1E3E-1E07-4178-809B-BE5688A44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bg-BG" dirty="0"/>
              <a:t>Здравен статус (години живот в добро здраве, субективна оценка на здравния статус, функционални ограничения, хронични заболявания, наранявания от инциденти)</a:t>
            </a:r>
          </a:p>
          <a:p>
            <a:pPr lvl="0"/>
            <a:endParaRPr lang="en-US" dirty="0"/>
          </a:p>
          <a:p>
            <a:pPr lvl="0"/>
            <a:r>
              <a:rPr lang="bg-BG" dirty="0"/>
              <a:t>Определители на здравето (индекс на телесната маса, физическа активност, потребление на плодове и зеленчуци, употреба на тютюн и тютюневи изделия, употреба на алкохол, социална среда)</a:t>
            </a:r>
          </a:p>
          <a:p>
            <a:pPr lvl="0"/>
            <a:endParaRPr lang="en-US" dirty="0"/>
          </a:p>
          <a:p>
            <a:pPr lvl="0"/>
            <a:r>
              <a:rPr lang="bg-BG" dirty="0"/>
              <a:t>Здравеопазване (здравни разходи, ресурсна обезпеченост в здравната система, здравни дейности, консултации, услуги по превенция, употреба на лекарства и лекарствени продукти, незадоволени нужди от преглед)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12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2F214-AC5D-4C5B-A3B6-48AF4365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Евростат 2/2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A1383-3C66-49AA-9C9D-F505D6017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0409"/>
          </a:xfrm>
        </p:spPr>
        <p:txBody>
          <a:bodyPr/>
          <a:lstStyle/>
          <a:p>
            <a:pPr lvl="0"/>
            <a:r>
              <a:rPr lang="bg-BG" dirty="0"/>
              <a:t>Инвалидност (нива на инвалидност, бариери за социална интеграция, здравни проблеми на лицата в неравностойно положение, достъп до здравеопазване, достъп до пазара на труда, условия на живот, разпределение на доходите и неравенство, материални лишения и социално участие на лицата в неравностойно положение)</a:t>
            </a:r>
          </a:p>
          <a:p>
            <a:pPr lvl="0"/>
            <a:endParaRPr lang="en-US" dirty="0"/>
          </a:p>
          <a:p>
            <a:pPr lvl="0"/>
            <a:r>
              <a:rPr lang="bg-BG" dirty="0"/>
              <a:t>Причини за смъртност(обща смъртност, детска смъртност, ембрионална смъртност, основни теми в сферата на общественото здраве)</a:t>
            </a:r>
          </a:p>
          <a:p>
            <a:pPr lvl="0"/>
            <a:endParaRPr lang="en-US" dirty="0"/>
          </a:p>
          <a:p>
            <a:pPr lvl="0"/>
            <a:r>
              <a:rPr lang="bg-BG" dirty="0"/>
              <a:t>Здраве и безопасност на работното място (инциденти на работното място и заболявания, свързани с работното място)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56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E7DCD-BE78-41FD-8344-A200A1A7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Типове аналитика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71BD4-B917-41D7-9A7A-B35099A13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96879"/>
          </a:xfrm>
        </p:spPr>
        <p:txBody>
          <a:bodyPr>
            <a:normAutofit fontScale="92500"/>
          </a:bodyPr>
          <a:lstStyle/>
          <a:p>
            <a:pPr lvl="0"/>
            <a:r>
              <a:rPr lang="bg-BG" b="1" dirty="0"/>
              <a:t>Анализ на сегментите</a:t>
            </a:r>
            <a:r>
              <a:rPr lang="bg-BG" dirty="0"/>
              <a:t> – сегментиране на пациентите в различни групи в зависимост от техните характеристики и предоставяне на специфични пакети здравни грижи, подбрани да са максимално ефективни за дадените пациенти.</a:t>
            </a:r>
            <a:endParaRPr lang="en-US" dirty="0"/>
          </a:p>
          <a:p>
            <a:pPr lvl="0"/>
            <a:r>
              <a:rPr lang="bg-BG" b="1" dirty="0"/>
              <a:t>Извеждане на фактори</a:t>
            </a:r>
            <a:r>
              <a:rPr lang="bg-BG" dirty="0"/>
              <a:t>, които предизвикват заболявания на база на голяма база от статистически данни.</a:t>
            </a:r>
            <a:endParaRPr lang="en-US" dirty="0"/>
          </a:p>
          <a:p>
            <a:pPr lvl="0"/>
            <a:r>
              <a:rPr lang="bg-BG" b="1" dirty="0"/>
              <a:t>Прогностични модели</a:t>
            </a:r>
            <a:r>
              <a:rPr lang="bg-BG" dirty="0"/>
              <a:t> за нивата на заболеваемост, появяването на определени болести в различни райони, приходните и разходните параметри на системата.</a:t>
            </a:r>
            <a:endParaRPr lang="en-US" dirty="0"/>
          </a:p>
          <a:p>
            <a:pPr lvl="0"/>
            <a:r>
              <a:rPr lang="bg-BG" dirty="0"/>
              <a:t>Търсене на </a:t>
            </a:r>
            <a:r>
              <a:rPr lang="bg-BG" b="1" dirty="0"/>
              <a:t>статистически връзки</a:t>
            </a:r>
            <a:r>
              <a:rPr lang="bg-BG" dirty="0"/>
              <a:t> между данните.</a:t>
            </a:r>
            <a:endParaRPr lang="en-US" dirty="0"/>
          </a:p>
          <a:p>
            <a:pPr lvl="0"/>
            <a:r>
              <a:rPr lang="bg-BG" dirty="0"/>
              <a:t>Използването на базите данни и аналитичните инструменти в помощ на </a:t>
            </a:r>
            <a:r>
              <a:rPr lang="bg-BG" b="1" dirty="0"/>
              <a:t>научни изследвания</a:t>
            </a:r>
            <a:r>
              <a:rPr lang="bg-BG" dirty="0"/>
              <a:t> в сферата на здравеопазването.</a:t>
            </a:r>
            <a:endParaRPr lang="en-US" dirty="0"/>
          </a:p>
          <a:p>
            <a:pPr lvl="0"/>
            <a:r>
              <a:rPr lang="bg-BG" b="1" dirty="0"/>
              <a:t>Система за анализ на риска</a:t>
            </a:r>
            <a:r>
              <a:rPr lang="bg-BG" dirty="0"/>
              <a:t> от здравни измами на база на предишни регистрирани проверки и изходите от тях.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554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992</Words>
  <Application>Microsoft Office PowerPoint</Application>
  <PresentationFormat>Widescreen</PresentationFormat>
  <Paragraphs>157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Tahoma</vt:lpstr>
      <vt:lpstr>Office Theme</vt:lpstr>
      <vt:lpstr>Аналитика в реално време: стъпка към по-добро здраве</vt:lpstr>
      <vt:lpstr>Основни точки</vt:lpstr>
      <vt:lpstr>Преглед на здравните данни</vt:lpstr>
      <vt:lpstr>Здравни анкетни проучвания</vt:lpstr>
      <vt:lpstr>Статистически данни</vt:lpstr>
      <vt:lpstr>Счетоводни данни</vt:lpstr>
      <vt:lpstr>Изводи</vt:lpstr>
      <vt:lpstr>Здраве: разходи и резултати</vt:lpstr>
      <vt:lpstr>Първи етап: налични данни</vt:lpstr>
      <vt:lpstr>Анализи на първи етап</vt:lpstr>
      <vt:lpstr>Втори етап: стартиране на НЗИС</vt:lpstr>
      <vt:lpstr>Трети етап: интеграция на НЗИС</vt:lpstr>
      <vt:lpstr>Четвърти етап: големи масиви от данни</vt:lpstr>
      <vt:lpstr>Аналитични подходи</vt:lpstr>
      <vt:lpstr>Финални бележки</vt:lpstr>
      <vt:lpstr>Аналитика в реално време: въпроси и отговори</vt:lpstr>
      <vt:lpstr>Аналитика в реално време: Приложения</vt:lpstr>
      <vt:lpstr>Данни на НЗОК</vt:lpstr>
      <vt:lpstr>Министерство на здравеопазването</vt:lpstr>
      <vt:lpstr>Национален статистически институт</vt:lpstr>
      <vt:lpstr>Евростат 1/2</vt:lpstr>
      <vt:lpstr>Евростат 2/2</vt:lpstr>
      <vt:lpstr>Типове аналитика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</dc:creator>
  <cp:lastModifiedBy>Anton</cp:lastModifiedBy>
  <cp:revision>17</cp:revision>
  <dcterms:created xsi:type="dcterms:W3CDTF">2017-10-28T20:38:24Z</dcterms:created>
  <dcterms:modified xsi:type="dcterms:W3CDTF">2017-10-29T10:03:39Z</dcterms:modified>
</cp:coreProperties>
</file>